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8"/>
  </p:notesMasterIdLst>
  <p:sldIdLst>
    <p:sldId id="256" r:id="rId2"/>
    <p:sldId id="258" r:id="rId3"/>
    <p:sldId id="263" r:id="rId4"/>
    <p:sldId id="264" r:id="rId5"/>
    <p:sldId id="268" r:id="rId6"/>
    <p:sldId id="269" r:id="rId7"/>
    <p:sldId id="270" r:id="rId8"/>
    <p:sldId id="271" r:id="rId9"/>
    <p:sldId id="273" r:id="rId10"/>
    <p:sldId id="274" r:id="rId11"/>
    <p:sldId id="276" r:id="rId12"/>
    <p:sldId id="277" r:id="rId13"/>
    <p:sldId id="278" r:id="rId14"/>
    <p:sldId id="280" r:id="rId15"/>
    <p:sldId id="279" r:id="rId16"/>
    <p:sldId id="281" r:id="rId17"/>
    <p:sldId id="282" r:id="rId18"/>
    <p:sldId id="283" r:id="rId19"/>
    <p:sldId id="284" r:id="rId20"/>
    <p:sldId id="291" r:id="rId21"/>
    <p:sldId id="292" r:id="rId22"/>
    <p:sldId id="257" r:id="rId23"/>
    <p:sldId id="293" r:id="rId24"/>
    <p:sldId id="287" r:id="rId25"/>
    <p:sldId id="289" r:id="rId26"/>
    <p:sldId id="290"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748B78-98FF-8A41-B9F8-3AC7E3170E4B}" v="6" dt="2020-10-16T17:53:59.8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307"/>
  </p:normalViewPr>
  <p:slideViewPr>
    <p:cSldViewPr snapToGrid="0" snapToObjects="1">
      <p:cViewPr varScale="1">
        <p:scale>
          <a:sx n="90" d="100"/>
          <a:sy n="90" d="100"/>
        </p:scale>
        <p:origin x="23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BCD5C-A2E7-6748-9D74-16A92FE9A27E}" type="datetimeFigureOut">
              <a:rPr lang="da-DK" smtClean="0"/>
              <a:t>16/10/2020</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DFE1B-F6A0-F549-8339-139C6B1AB887}" type="slidenum">
              <a:rPr lang="da-DK" smtClean="0"/>
              <a:t>‹nr.›</a:t>
            </a:fld>
            <a:endParaRPr lang="da-DK"/>
          </a:p>
        </p:txBody>
      </p:sp>
    </p:spTree>
    <p:extLst>
      <p:ext uri="{BB962C8B-B14F-4D97-AF65-F5344CB8AC3E}">
        <p14:creationId xmlns:p14="http://schemas.microsoft.com/office/powerpoint/2010/main" val="2544312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A3DFE1B-F6A0-F549-8339-139C6B1AB887}" type="slidenum">
              <a:rPr lang="da-DK" smtClean="0"/>
              <a:t>1</a:t>
            </a:fld>
            <a:endParaRPr lang="da-DK"/>
          </a:p>
        </p:txBody>
      </p:sp>
    </p:spTree>
    <p:extLst>
      <p:ext uri="{BB962C8B-B14F-4D97-AF65-F5344CB8AC3E}">
        <p14:creationId xmlns:p14="http://schemas.microsoft.com/office/powerpoint/2010/main" val="278916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10</a:t>
            </a:fld>
            <a:endParaRPr lang="da-DK"/>
          </a:p>
        </p:txBody>
      </p:sp>
    </p:spTree>
    <p:extLst>
      <p:ext uri="{BB962C8B-B14F-4D97-AF65-F5344CB8AC3E}">
        <p14:creationId xmlns:p14="http://schemas.microsoft.com/office/powerpoint/2010/main" val="270577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11</a:t>
            </a:fld>
            <a:endParaRPr lang="da-DK"/>
          </a:p>
        </p:txBody>
      </p:sp>
    </p:spTree>
    <p:extLst>
      <p:ext uri="{BB962C8B-B14F-4D97-AF65-F5344CB8AC3E}">
        <p14:creationId xmlns:p14="http://schemas.microsoft.com/office/powerpoint/2010/main" val="400814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12</a:t>
            </a:fld>
            <a:endParaRPr lang="da-DK"/>
          </a:p>
        </p:txBody>
      </p:sp>
    </p:spTree>
    <p:extLst>
      <p:ext uri="{BB962C8B-B14F-4D97-AF65-F5344CB8AC3E}">
        <p14:creationId xmlns:p14="http://schemas.microsoft.com/office/powerpoint/2010/main" val="294427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13</a:t>
            </a:fld>
            <a:endParaRPr lang="da-DK"/>
          </a:p>
        </p:txBody>
      </p:sp>
    </p:spTree>
    <p:extLst>
      <p:ext uri="{BB962C8B-B14F-4D97-AF65-F5344CB8AC3E}">
        <p14:creationId xmlns:p14="http://schemas.microsoft.com/office/powerpoint/2010/main" val="405395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14</a:t>
            </a:fld>
            <a:endParaRPr lang="da-DK"/>
          </a:p>
        </p:txBody>
      </p:sp>
    </p:spTree>
    <p:extLst>
      <p:ext uri="{BB962C8B-B14F-4D97-AF65-F5344CB8AC3E}">
        <p14:creationId xmlns:p14="http://schemas.microsoft.com/office/powerpoint/2010/main" val="352960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A3DFE1B-F6A0-F549-8339-139C6B1AB887}" type="slidenum">
              <a:rPr lang="da-DK" smtClean="0"/>
              <a:t>15</a:t>
            </a:fld>
            <a:endParaRPr lang="da-DK"/>
          </a:p>
        </p:txBody>
      </p:sp>
    </p:spTree>
    <p:extLst>
      <p:ext uri="{BB962C8B-B14F-4D97-AF65-F5344CB8AC3E}">
        <p14:creationId xmlns:p14="http://schemas.microsoft.com/office/powerpoint/2010/main" val="2423505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16</a:t>
            </a:fld>
            <a:endParaRPr lang="da-DK"/>
          </a:p>
        </p:txBody>
      </p:sp>
    </p:spTree>
    <p:extLst>
      <p:ext uri="{BB962C8B-B14F-4D97-AF65-F5344CB8AC3E}">
        <p14:creationId xmlns:p14="http://schemas.microsoft.com/office/powerpoint/2010/main" val="636383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17</a:t>
            </a:fld>
            <a:endParaRPr lang="da-DK"/>
          </a:p>
        </p:txBody>
      </p:sp>
    </p:spTree>
    <p:extLst>
      <p:ext uri="{BB962C8B-B14F-4D97-AF65-F5344CB8AC3E}">
        <p14:creationId xmlns:p14="http://schemas.microsoft.com/office/powerpoint/2010/main" val="2477757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18</a:t>
            </a:fld>
            <a:endParaRPr lang="da-DK"/>
          </a:p>
        </p:txBody>
      </p:sp>
    </p:spTree>
    <p:extLst>
      <p:ext uri="{BB962C8B-B14F-4D97-AF65-F5344CB8AC3E}">
        <p14:creationId xmlns:p14="http://schemas.microsoft.com/office/powerpoint/2010/main" val="2411668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19</a:t>
            </a:fld>
            <a:endParaRPr lang="da-DK"/>
          </a:p>
        </p:txBody>
      </p:sp>
    </p:spTree>
    <p:extLst>
      <p:ext uri="{BB962C8B-B14F-4D97-AF65-F5344CB8AC3E}">
        <p14:creationId xmlns:p14="http://schemas.microsoft.com/office/powerpoint/2010/main" val="267985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Første 13 kapitaler </a:t>
            </a:r>
            <a:r>
              <a:rPr lang="da-DK" dirty="0" err="1"/>
              <a:t>Saulus</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Født Israelit, omskåret på ottende dagen / </a:t>
            </a:r>
          </a:p>
          <a:p>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2</a:t>
            </a:fld>
            <a:endParaRPr lang="da-DK"/>
          </a:p>
        </p:txBody>
      </p:sp>
    </p:spTree>
    <p:extLst>
      <p:ext uri="{BB962C8B-B14F-4D97-AF65-F5344CB8AC3E}">
        <p14:creationId xmlns:p14="http://schemas.microsoft.com/office/powerpoint/2010/main" val="822014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20</a:t>
            </a:fld>
            <a:endParaRPr lang="da-DK"/>
          </a:p>
        </p:txBody>
      </p:sp>
    </p:spTree>
    <p:extLst>
      <p:ext uri="{BB962C8B-B14F-4D97-AF65-F5344CB8AC3E}">
        <p14:creationId xmlns:p14="http://schemas.microsoft.com/office/powerpoint/2010/main" val="237556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21</a:t>
            </a:fld>
            <a:endParaRPr lang="da-DK"/>
          </a:p>
        </p:txBody>
      </p:sp>
    </p:spTree>
    <p:extLst>
      <p:ext uri="{BB962C8B-B14F-4D97-AF65-F5344CB8AC3E}">
        <p14:creationId xmlns:p14="http://schemas.microsoft.com/office/powerpoint/2010/main" val="648503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A3DFE1B-F6A0-F549-8339-139C6B1AB887}" type="slidenum">
              <a:rPr lang="da-DK" smtClean="0"/>
              <a:t>22</a:t>
            </a:fld>
            <a:endParaRPr lang="da-DK"/>
          </a:p>
        </p:txBody>
      </p:sp>
    </p:spTree>
    <p:extLst>
      <p:ext uri="{BB962C8B-B14F-4D97-AF65-F5344CB8AC3E}">
        <p14:creationId xmlns:p14="http://schemas.microsoft.com/office/powerpoint/2010/main" val="3483442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A3DFE1B-F6A0-F549-8339-139C6B1AB887}" type="slidenum">
              <a:rPr lang="da-DK" smtClean="0"/>
              <a:t>23</a:t>
            </a:fld>
            <a:endParaRPr lang="da-DK"/>
          </a:p>
        </p:txBody>
      </p:sp>
    </p:spTree>
    <p:extLst>
      <p:ext uri="{BB962C8B-B14F-4D97-AF65-F5344CB8AC3E}">
        <p14:creationId xmlns:p14="http://schemas.microsoft.com/office/powerpoint/2010/main" val="330954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24</a:t>
            </a:fld>
            <a:endParaRPr lang="da-DK"/>
          </a:p>
        </p:txBody>
      </p:sp>
    </p:spTree>
    <p:extLst>
      <p:ext uri="{BB962C8B-B14F-4D97-AF65-F5344CB8AC3E}">
        <p14:creationId xmlns:p14="http://schemas.microsoft.com/office/powerpoint/2010/main" val="3653898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25</a:t>
            </a:fld>
            <a:endParaRPr lang="da-DK"/>
          </a:p>
        </p:txBody>
      </p:sp>
    </p:spTree>
    <p:extLst>
      <p:ext uri="{BB962C8B-B14F-4D97-AF65-F5344CB8AC3E}">
        <p14:creationId xmlns:p14="http://schemas.microsoft.com/office/powerpoint/2010/main" val="375861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sz="1200" dirty="0"/>
          </a:p>
        </p:txBody>
      </p:sp>
      <p:sp>
        <p:nvSpPr>
          <p:cNvPr id="4" name="Pladsholder til slidenummer 3"/>
          <p:cNvSpPr>
            <a:spLocks noGrp="1"/>
          </p:cNvSpPr>
          <p:nvPr>
            <p:ph type="sldNum" sz="quarter" idx="5"/>
          </p:nvPr>
        </p:nvSpPr>
        <p:spPr/>
        <p:txBody>
          <a:bodyPr/>
          <a:lstStyle/>
          <a:p>
            <a:fld id="{7A3DFE1B-F6A0-F549-8339-139C6B1AB887}" type="slidenum">
              <a:rPr lang="da-DK" smtClean="0"/>
              <a:t>26</a:t>
            </a:fld>
            <a:endParaRPr lang="da-DK"/>
          </a:p>
        </p:txBody>
      </p:sp>
    </p:spTree>
    <p:extLst>
      <p:ext uri="{BB962C8B-B14F-4D97-AF65-F5344CB8AC3E}">
        <p14:creationId xmlns:p14="http://schemas.microsoft.com/office/powerpoint/2010/main" val="116154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Apg</a:t>
            </a:r>
            <a:r>
              <a:rPr lang="da-DK" dirty="0"/>
              <a:t>. 9:1-9 </a:t>
            </a:r>
          </a:p>
        </p:txBody>
      </p:sp>
      <p:sp>
        <p:nvSpPr>
          <p:cNvPr id="4" name="Pladsholder til slidenummer 3"/>
          <p:cNvSpPr>
            <a:spLocks noGrp="1"/>
          </p:cNvSpPr>
          <p:nvPr>
            <p:ph type="sldNum" sz="quarter" idx="5"/>
          </p:nvPr>
        </p:nvSpPr>
        <p:spPr/>
        <p:txBody>
          <a:bodyPr/>
          <a:lstStyle/>
          <a:p>
            <a:fld id="{7A3DFE1B-F6A0-F549-8339-139C6B1AB887}" type="slidenum">
              <a:rPr lang="da-DK" smtClean="0"/>
              <a:t>3</a:t>
            </a:fld>
            <a:endParaRPr lang="da-DK"/>
          </a:p>
        </p:txBody>
      </p:sp>
    </p:spTree>
    <p:extLst>
      <p:ext uri="{BB962C8B-B14F-4D97-AF65-F5344CB8AC3E}">
        <p14:creationId xmlns:p14="http://schemas.microsoft.com/office/powerpoint/2010/main" val="354539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7A3DFE1B-F6A0-F549-8339-139C6B1AB887}" type="slidenum">
              <a:rPr lang="da-DK" smtClean="0"/>
              <a:t>4</a:t>
            </a:fld>
            <a:endParaRPr lang="da-DK"/>
          </a:p>
        </p:txBody>
      </p:sp>
    </p:spTree>
    <p:extLst>
      <p:ext uri="{BB962C8B-B14F-4D97-AF65-F5344CB8AC3E}">
        <p14:creationId xmlns:p14="http://schemas.microsoft.com/office/powerpoint/2010/main" val="349037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a:solidFill>
                  <a:schemeClr val="tx1"/>
                </a:solidFill>
                <a:effectLst/>
                <a:latin typeface="+mn-lt"/>
                <a:ea typeface="+mn-ea"/>
                <a:cs typeface="+mn-cs"/>
              </a:rPr>
              <a:t>I Damaskus var der en discipel, som hed </a:t>
            </a:r>
            <a:r>
              <a:rPr lang="da-DK" sz="1200" b="0" i="0" u="none" strike="noStrike" kern="1200" dirty="0" err="1">
                <a:solidFill>
                  <a:schemeClr val="tx1"/>
                </a:solidFill>
                <a:effectLst/>
                <a:latin typeface="+mn-lt"/>
                <a:ea typeface="+mn-ea"/>
                <a:cs typeface="+mn-cs"/>
              </a:rPr>
              <a:t>Ananias</a:t>
            </a:r>
            <a:r>
              <a:rPr lang="da-DK" sz="1200" b="0" i="0" u="none" strike="noStrike" kern="1200" dirty="0">
                <a:solidFill>
                  <a:schemeClr val="tx1"/>
                </a:solidFill>
                <a:effectLst/>
                <a:latin typeface="+mn-lt"/>
                <a:ea typeface="+mn-ea"/>
                <a:cs typeface="+mn-cs"/>
              </a:rPr>
              <a:t>, og til ham sagde Herren i et syn: »</a:t>
            </a:r>
            <a:r>
              <a:rPr lang="da-DK" sz="1200" b="0" i="0" u="none" strike="noStrike" kern="1200" dirty="0" err="1">
                <a:solidFill>
                  <a:schemeClr val="tx1"/>
                </a:solidFill>
                <a:effectLst/>
                <a:latin typeface="+mn-lt"/>
                <a:ea typeface="+mn-ea"/>
                <a:cs typeface="+mn-cs"/>
              </a:rPr>
              <a:t>Ananias</a:t>
            </a:r>
            <a:r>
              <a:rPr lang="da-DK" sz="1200" b="0" i="0" u="none" strike="noStrike" kern="1200" dirty="0">
                <a:solidFill>
                  <a:schemeClr val="tx1"/>
                </a:solidFill>
                <a:effectLst/>
                <a:latin typeface="+mn-lt"/>
                <a:ea typeface="+mn-ea"/>
                <a:cs typeface="+mn-cs"/>
              </a:rPr>
              <a:t>!« Han svarede: »Ja, Herre!«  Herren sagde til ham: »Rejs dig og gå hen i Den lige Gade og spørg i Judas' hus efter </a:t>
            </a:r>
            <a:r>
              <a:rPr lang="da-DK" sz="1200" b="0" i="0" u="none" strike="noStrike" kern="1200" dirty="0" err="1">
                <a:solidFill>
                  <a:schemeClr val="tx1"/>
                </a:solidFill>
                <a:effectLst/>
                <a:latin typeface="+mn-lt"/>
                <a:ea typeface="+mn-ea"/>
                <a:cs typeface="+mn-cs"/>
              </a:rPr>
              <a:t>Saulus</a:t>
            </a:r>
            <a:r>
              <a:rPr lang="da-DK" sz="1200" b="0" i="0" u="none" strike="noStrike" kern="1200" dirty="0">
                <a:solidFill>
                  <a:schemeClr val="tx1"/>
                </a:solidFill>
                <a:effectLst/>
                <a:latin typeface="+mn-lt"/>
                <a:ea typeface="+mn-ea"/>
                <a:cs typeface="+mn-cs"/>
              </a:rPr>
              <a:t> fra </a:t>
            </a:r>
            <a:r>
              <a:rPr lang="da-DK" sz="1200" b="0" i="0" u="none" strike="noStrike" kern="1200" dirty="0" err="1">
                <a:solidFill>
                  <a:schemeClr val="tx1"/>
                </a:solidFill>
                <a:effectLst/>
                <a:latin typeface="+mn-lt"/>
                <a:ea typeface="+mn-ea"/>
                <a:cs typeface="+mn-cs"/>
              </a:rPr>
              <a:t>Tarsus</a:t>
            </a:r>
            <a:r>
              <a:rPr lang="da-DK" sz="1200" b="0" i="0" u="none" strike="noStrike" kern="1200" dirty="0">
                <a:solidFill>
                  <a:schemeClr val="tx1"/>
                </a:solidFill>
                <a:effectLst/>
                <a:latin typeface="+mn-lt"/>
                <a:ea typeface="+mn-ea"/>
                <a:cs typeface="+mn-cs"/>
              </a:rPr>
              <a:t>. For han beder,  og han har i et syn set en mand, der hedder </a:t>
            </a:r>
            <a:r>
              <a:rPr lang="da-DK" sz="1200" b="0" i="0" u="none" strike="noStrike" kern="1200" dirty="0" err="1">
                <a:solidFill>
                  <a:schemeClr val="tx1"/>
                </a:solidFill>
                <a:effectLst/>
                <a:latin typeface="+mn-lt"/>
                <a:ea typeface="+mn-ea"/>
                <a:cs typeface="+mn-cs"/>
              </a:rPr>
              <a:t>Ananias</a:t>
            </a:r>
            <a:r>
              <a:rPr lang="da-DK" sz="1200" b="0" i="0" u="none" strike="noStrike" kern="1200" dirty="0">
                <a:solidFill>
                  <a:schemeClr val="tx1"/>
                </a:solidFill>
                <a:effectLst/>
                <a:latin typeface="+mn-lt"/>
                <a:ea typeface="+mn-ea"/>
                <a:cs typeface="+mn-cs"/>
              </a:rPr>
              <a:t>, komme ind og lægge hænderne på ham, så han igen kunne 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Apg</a:t>
            </a:r>
            <a:r>
              <a:rPr lang="da-DK" dirty="0"/>
              <a:t>, 9:13-14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5</a:t>
            </a:fld>
            <a:endParaRPr lang="da-DK"/>
          </a:p>
        </p:txBody>
      </p:sp>
    </p:spTree>
    <p:extLst>
      <p:ext uri="{BB962C8B-B14F-4D97-AF65-F5344CB8AC3E}">
        <p14:creationId xmlns:p14="http://schemas.microsoft.com/office/powerpoint/2010/main" val="69511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Apg</a:t>
            </a:r>
            <a:r>
              <a:rPr lang="da-DK" dirty="0"/>
              <a:t>, 9:17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6</a:t>
            </a:fld>
            <a:endParaRPr lang="da-DK"/>
          </a:p>
        </p:txBody>
      </p:sp>
    </p:spTree>
    <p:extLst>
      <p:ext uri="{BB962C8B-B14F-4D97-AF65-F5344CB8AC3E}">
        <p14:creationId xmlns:p14="http://schemas.microsoft.com/office/powerpoint/2010/main" val="3208826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Apg</a:t>
            </a:r>
            <a:r>
              <a:rPr lang="da-DK" dirty="0"/>
              <a:t>, 9:18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7</a:t>
            </a:fld>
            <a:endParaRPr lang="da-DK"/>
          </a:p>
        </p:txBody>
      </p:sp>
    </p:spTree>
    <p:extLst>
      <p:ext uri="{BB962C8B-B14F-4D97-AF65-F5344CB8AC3E}">
        <p14:creationId xmlns:p14="http://schemas.microsoft.com/office/powerpoint/2010/main" val="192378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err="1"/>
              <a:t>Apg</a:t>
            </a:r>
            <a:r>
              <a:rPr lang="da-DK"/>
              <a:t>, 9:13-14</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8</a:t>
            </a:fld>
            <a:endParaRPr lang="da-DK"/>
          </a:p>
        </p:txBody>
      </p:sp>
    </p:spTree>
    <p:extLst>
      <p:ext uri="{BB962C8B-B14F-4D97-AF65-F5344CB8AC3E}">
        <p14:creationId xmlns:p14="http://schemas.microsoft.com/office/powerpoint/2010/main" val="9070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7A3DFE1B-F6A0-F549-8339-139C6B1AB887}" type="slidenum">
              <a:rPr lang="da-DK" smtClean="0"/>
              <a:t>9</a:t>
            </a:fld>
            <a:endParaRPr lang="da-DK"/>
          </a:p>
        </p:txBody>
      </p:sp>
    </p:spTree>
    <p:extLst>
      <p:ext uri="{BB962C8B-B14F-4D97-AF65-F5344CB8AC3E}">
        <p14:creationId xmlns:p14="http://schemas.microsoft.com/office/powerpoint/2010/main" val="3201354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October 16, 2020</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3199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October 16, 2020</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18895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October 16, 2020</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02129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October 16, 2020</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25507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October 16, 2020</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2004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October 16, 2020</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1012575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October 16, 2020</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2574882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October 16, 2020</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‹nr.›</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6518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October 16, 2020</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223793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October 16, 2020</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35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October 16, 2020</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‹nr.›</a:t>
            </a:fld>
            <a:endParaRPr lang="en-US"/>
          </a:p>
        </p:txBody>
      </p:sp>
    </p:spTree>
    <p:extLst>
      <p:ext uri="{BB962C8B-B14F-4D97-AF65-F5344CB8AC3E}">
        <p14:creationId xmlns:p14="http://schemas.microsoft.com/office/powerpoint/2010/main" val="1729527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October 16, 2020</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‹nr.›</a:t>
            </a:fld>
            <a:endParaRPr lang="en-US"/>
          </a:p>
        </p:txBody>
      </p:sp>
    </p:spTree>
    <p:extLst>
      <p:ext uri="{BB962C8B-B14F-4D97-AF65-F5344CB8AC3E}">
        <p14:creationId xmlns:p14="http://schemas.microsoft.com/office/powerpoint/2010/main" val="1193602850"/>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t="7345" b="4764"/>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ctrTitle"/>
          </p:nvPr>
        </p:nvSpPr>
        <p:spPr>
          <a:xfrm>
            <a:off x="6963508" y="549275"/>
            <a:ext cx="4677629" cy="2887174"/>
          </a:xfrm>
        </p:spPr>
        <p:txBody>
          <a:bodyPr anchor="b">
            <a:normAutofit/>
          </a:bodyPr>
          <a:lstStyle/>
          <a:p>
            <a:pPr algn="ctr"/>
            <a:r>
              <a:rPr lang="da-DK" sz="5400" b="1" dirty="0"/>
              <a:t>Åndelig medvandring</a:t>
            </a:r>
            <a:br>
              <a:rPr lang="da-DK" sz="5400" b="1" dirty="0"/>
            </a:br>
            <a:endParaRPr lang="da-DK" sz="5400" b="1" dirty="0"/>
          </a:p>
        </p:txBody>
      </p:sp>
      <p:sp>
        <p:nvSpPr>
          <p:cNvPr id="13" name="Rectangle 12">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85DCCA7E-5520-1148-A4EE-4834CBA9587B}"/>
              </a:ext>
            </a:extLst>
          </p:cNvPr>
          <p:cNvSpPr>
            <a:spLocks noGrp="1"/>
          </p:cNvSpPr>
          <p:nvPr>
            <p:ph type="subTitle" idx="1"/>
          </p:nvPr>
        </p:nvSpPr>
        <p:spPr>
          <a:xfrm>
            <a:off x="6766560" y="3429001"/>
            <a:ext cx="4874578" cy="2663824"/>
          </a:xfrm>
        </p:spPr>
        <p:txBody>
          <a:bodyPr>
            <a:normAutofit/>
          </a:bodyPr>
          <a:lstStyle/>
          <a:p>
            <a:endParaRPr lang="da-DK" sz="2000" dirty="0">
              <a:solidFill>
                <a:schemeClr val="tx1">
                  <a:alpha val="60000"/>
                </a:schemeClr>
              </a:solidFill>
            </a:endParaRPr>
          </a:p>
          <a:p>
            <a:pPr algn="ctr"/>
            <a:endParaRPr lang="da-DK" dirty="0">
              <a:solidFill>
                <a:schemeClr val="tx1">
                  <a:alpha val="60000"/>
                </a:schemeClr>
              </a:solidFill>
            </a:endParaRPr>
          </a:p>
          <a:p>
            <a:pPr algn="ctr"/>
            <a:r>
              <a:rPr lang="da-DK" sz="3200" b="1" dirty="0">
                <a:solidFill>
                  <a:schemeClr val="tx1">
                    <a:alpha val="60000"/>
                  </a:schemeClr>
                </a:solidFill>
              </a:rPr>
              <a:t>På rejse med Barnabas!</a:t>
            </a:r>
          </a:p>
        </p:txBody>
      </p:sp>
    </p:spTree>
    <p:extLst>
      <p:ext uri="{BB962C8B-B14F-4D97-AF65-F5344CB8AC3E}">
        <p14:creationId xmlns:p14="http://schemas.microsoft.com/office/powerpoint/2010/main" val="795160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Paulus og Barnabas</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a:bodyPr>
          <a:lstStyle/>
          <a:p>
            <a:pPr marL="0" indent="0">
              <a:buNone/>
            </a:pPr>
            <a:r>
              <a:rPr lang="da-DK" dirty="0"/>
              <a:t>Barnabas tog så af sted til </a:t>
            </a:r>
            <a:r>
              <a:rPr lang="da-DK" dirty="0" err="1"/>
              <a:t>Tarsus</a:t>
            </a:r>
            <a:r>
              <a:rPr lang="da-DK" dirty="0"/>
              <a:t> for at opsøge </a:t>
            </a:r>
            <a:r>
              <a:rPr lang="da-DK" dirty="0" err="1"/>
              <a:t>Saulus</a:t>
            </a:r>
            <a:r>
              <a:rPr lang="da-DK" dirty="0"/>
              <a:t>, </a:t>
            </a:r>
            <a:r>
              <a:rPr lang="da-DK" b="1" u="sng" dirty="0"/>
              <a:t>v26</a:t>
            </a:r>
            <a:r>
              <a:rPr lang="da-DK" dirty="0"/>
              <a:t>  og da han havde fundet ham, tog han ham med til </a:t>
            </a:r>
            <a:r>
              <a:rPr lang="da-DK" dirty="0" err="1"/>
              <a:t>Antiokia</a:t>
            </a:r>
            <a:r>
              <a:rPr lang="da-DK" dirty="0"/>
              <a:t>; og så var de sammen </a:t>
            </a:r>
            <a:r>
              <a:rPr lang="da-DK" u="sng" dirty="0"/>
              <a:t>et helt år </a:t>
            </a:r>
            <a:r>
              <a:rPr lang="da-DK" dirty="0"/>
              <a:t>i menigheden og underviste en stor skare.</a:t>
            </a:r>
          </a:p>
          <a:p>
            <a:pPr marL="0" indent="0">
              <a:buNone/>
            </a:pPr>
            <a:r>
              <a:rPr lang="da-DK" dirty="0" err="1"/>
              <a:t>Apg</a:t>
            </a:r>
            <a:r>
              <a:rPr lang="da-DK" dirty="0"/>
              <a:t>. 11 </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2366020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Barnabas: </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6" y="1539081"/>
            <a:ext cx="4500562" cy="4404519"/>
          </a:xfrm>
        </p:spPr>
        <p:txBody>
          <a:bodyPr anchor="t">
            <a:normAutofit/>
          </a:bodyPr>
          <a:lstStyle/>
          <a:p>
            <a:pPr marL="0" indent="0">
              <a:buNone/>
            </a:pPr>
            <a:r>
              <a:rPr lang="da-DK" dirty="0"/>
              <a:t>Evne til at få andre til at lykkes!</a:t>
            </a:r>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46942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Barnabas: </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6" y="1539081"/>
            <a:ext cx="4500562" cy="4404519"/>
          </a:xfrm>
        </p:spPr>
        <p:txBody>
          <a:bodyPr anchor="t">
            <a:normAutofit/>
          </a:bodyPr>
          <a:lstStyle/>
          <a:p>
            <a:pPr marL="0" indent="0">
              <a:buNone/>
            </a:pPr>
            <a:r>
              <a:rPr lang="da-DK" dirty="0"/>
              <a:t>Evne til at få andre til at lykkes!</a:t>
            </a:r>
          </a:p>
          <a:p>
            <a:pPr marL="0" indent="0">
              <a:buNone/>
            </a:pPr>
            <a:endParaRPr lang="da-DK" dirty="0"/>
          </a:p>
          <a:p>
            <a:pPr marL="0" indent="0">
              <a:buNone/>
            </a:pPr>
            <a:r>
              <a:rPr lang="da-DK" dirty="0"/>
              <a:t>Hjerte til at lade folk vokse ham over hovedet. </a:t>
            </a:r>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93708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Barnabas: </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r>
              <a:rPr lang="da-DK" sz="3000" dirty="0"/>
              <a:t>Evne til at få andre til at lykkes!</a:t>
            </a:r>
          </a:p>
          <a:p>
            <a:pPr marL="0" indent="0">
              <a:buNone/>
            </a:pPr>
            <a:endParaRPr lang="da-DK" sz="3000" dirty="0"/>
          </a:p>
          <a:p>
            <a:pPr marL="0" indent="0">
              <a:buNone/>
            </a:pPr>
            <a:r>
              <a:rPr lang="da-DK" sz="3000" dirty="0"/>
              <a:t>Hjerte til at lade folk vokse ham over hovedet. </a:t>
            </a:r>
          </a:p>
          <a:p>
            <a:pPr marL="0" indent="0">
              <a:buNone/>
            </a:pPr>
            <a:endParaRPr lang="da-DK" sz="3000" dirty="0"/>
          </a:p>
          <a:p>
            <a:pPr marL="0" indent="0">
              <a:buNone/>
            </a:pPr>
            <a:r>
              <a:rPr lang="da-DK" sz="3000" dirty="0"/>
              <a:t>Passion for at gå den ekstra mil med mennesker.  </a:t>
            </a:r>
          </a:p>
          <a:p>
            <a:pPr marL="0" indent="0">
              <a:buNone/>
            </a:pPr>
            <a:endParaRPr lang="da-DK" dirty="0"/>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2457998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6032818" cy="1333055"/>
          </a:xfrm>
        </p:spPr>
        <p:txBody>
          <a:bodyPr wrap="square" anchor="t">
            <a:normAutofit fontScale="90000"/>
          </a:bodyPr>
          <a:lstStyle/>
          <a:p>
            <a:pPr>
              <a:lnSpc>
                <a:spcPct val="90000"/>
              </a:lnSpc>
            </a:pPr>
            <a:r>
              <a:rPr lang="da-DK" dirty="0"/>
              <a:t>Alle har brug for Barnabas’ typer i livet. </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endParaRPr lang="da-DK" dirty="0"/>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4169074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6" name="Freeform: Shape 1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Oval 1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1" name="Rectangle 2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dligere_rocker_bliver_praest_i_frimenighed-1_nwlrymdn.mp4" descr="Tidligere_rocker_bliver_praest_i_frimenighed-1_nwlrymdn.mp4">
            <a:hlinkClick r:id="" action="ppaction://media"/>
            <a:extLst>
              <a:ext uri="{FF2B5EF4-FFF2-40B4-BE49-F238E27FC236}">
                <a16:creationId xmlns:a16="http://schemas.microsoft.com/office/drawing/2014/main" id="{5694F333-43F1-DC49-B327-A336CB762E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
            <a:ext cx="12192000" cy="6857996"/>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3" name="Rectangle 22">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1377E4-3122-4545-B0B0-0D67A43FBB08}"/>
              </a:ext>
            </a:extLst>
          </p:cNvPr>
          <p:cNvSpPr>
            <a:spLocks noGrp="1"/>
          </p:cNvSpPr>
          <p:nvPr>
            <p:ph type="title"/>
          </p:nvPr>
        </p:nvSpPr>
        <p:spPr>
          <a:xfrm>
            <a:off x="550863" y="549275"/>
            <a:ext cx="7308849" cy="984885"/>
          </a:xfrm>
        </p:spPr>
        <p:txBody>
          <a:bodyPr vert="horz" wrap="square" lIns="0" tIns="0" rIns="0" bIns="0" rtlCol="0" anchor="ctr" anchorCtr="0">
            <a:normAutofit/>
          </a:bodyPr>
          <a:lstStyle/>
          <a:p>
            <a:endParaRPr lang="en-US"/>
          </a:p>
        </p:txBody>
      </p:sp>
      <p:sp>
        <p:nvSpPr>
          <p:cNvPr id="25" name="Rectangle 24">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57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6032818" cy="1333055"/>
          </a:xfrm>
        </p:spPr>
        <p:txBody>
          <a:bodyPr wrap="square" anchor="t">
            <a:normAutofit/>
          </a:bodyPr>
          <a:lstStyle/>
          <a:p>
            <a:pPr>
              <a:lnSpc>
                <a:spcPct val="90000"/>
              </a:lnSpc>
            </a:pPr>
            <a:r>
              <a:rPr lang="da-DK" dirty="0"/>
              <a:t>Martin:</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endParaRPr lang="da-DK" dirty="0"/>
          </a:p>
          <a:p>
            <a:pPr marL="0" indent="0">
              <a:buNone/>
            </a:pPr>
            <a:r>
              <a:rPr lang="da-DK" dirty="0"/>
              <a:t>Mormor </a:t>
            </a:r>
          </a:p>
          <a:p>
            <a:pPr marL="0" indent="0">
              <a:buNone/>
            </a:pPr>
            <a:endParaRPr lang="da-DK" dirty="0"/>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113315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6032818" cy="1333055"/>
          </a:xfrm>
        </p:spPr>
        <p:txBody>
          <a:bodyPr wrap="square" anchor="t">
            <a:normAutofit/>
          </a:bodyPr>
          <a:lstStyle/>
          <a:p>
            <a:pPr>
              <a:lnSpc>
                <a:spcPct val="90000"/>
              </a:lnSpc>
            </a:pPr>
            <a:r>
              <a:rPr lang="da-DK" dirty="0"/>
              <a:t>Martin:</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endParaRPr lang="da-DK" dirty="0"/>
          </a:p>
          <a:p>
            <a:pPr marL="0" indent="0">
              <a:buNone/>
            </a:pPr>
            <a:r>
              <a:rPr lang="da-DK" dirty="0"/>
              <a:t>Mormor </a:t>
            </a:r>
          </a:p>
          <a:p>
            <a:pPr marL="0" indent="0">
              <a:buNone/>
            </a:pPr>
            <a:r>
              <a:rPr lang="da-DK" dirty="0"/>
              <a:t>Ellen fra Aalborg</a:t>
            </a:r>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3694976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6032818" cy="1333055"/>
          </a:xfrm>
        </p:spPr>
        <p:txBody>
          <a:bodyPr wrap="square" anchor="t">
            <a:normAutofit/>
          </a:bodyPr>
          <a:lstStyle/>
          <a:p>
            <a:pPr>
              <a:lnSpc>
                <a:spcPct val="90000"/>
              </a:lnSpc>
            </a:pPr>
            <a:r>
              <a:rPr lang="da-DK" dirty="0"/>
              <a:t>Martin:</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endParaRPr lang="da-DK" dirty="0"/>
          </a:p>
          <a:p>
            <a:pPr marL="0" indent="0">
              <a:buNone/>
            </a:pPr>
            <a:r>
              <a:rPr lang="da-DK" dirty="0"/>
              <a:t>Mormor </a:t>
            </a:r>
          </a:p>
          <a:p>
            <a:pPr marL="0" indent="0">
              <a:buNone/>
            </a:pPr>
            <a:r>
              <a:rPr lang="da-DK" dirty="0"/>
              <a:t>Ellen fra Aalborg</a:t>
            </a:r>
          </a:p>
          <a:p>
            <a:pPr marL="0" indent="0">
              <a:buNone/>
            </a:pPr>
            <a:r>
              <a:rPr lang="da-DK" dirty="0"/>
              <a:t>Mikael Schlosser </a:t>
            </a:r>
          </a:p>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72375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6032818" cy="1333055"/>
          </a:xfrm>
        </p:spPr>
        <p:txBody>
          <a:bodyPr wrap="square" anchor="t">
            <a:normAutofit fontScale="90000"/>
          </a:bodyPr>
          <a:lstStyle/>
          <a:p>
            <a:pPr>
              <a:lnSpc>
                <a:spcPct val="90000"/>
              </a:lnSpc>
            </a:pPr>
            <a:r>
              <a:rPr lang="da-DK" dirty="0"/>
              <a:t>Alle har brug for Barnabas’ typer i livet.</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2677725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sz="4400" dirty="0"/>
              <a:t>Paulus:</a:t>
            </a:r>
            <a:br>
              <a:rPr lang="da-DK" b="1" dirty="0"/>
            </a:br>
            <a:endParaRPr lang="da-DK" dirty="0"/>
          </a:p>
        </p:txBody>
      </p:sp>
      <p:grpSp>
        <p:nvGrpSpPr>
          <p:cNvPr id="11" name="Group 10">
            <a:extLst>
              <a:ext uri="{FF2B5EF4-FFF2-40B4-BE49-F238E27FC236}">
                <a16:creationId xmlns:a16="http://schemas.microsoft.com/office/drawing/2014/main" id="{11F8F457-0192-4F9A-9EEF-D784521F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02932" y="412017"/>
            <a:ext cx="667800" cy="631474"/>
            <a:chOff x="8069541" y="1262702"/>
            <a:chExt cx="667800" cy="631474"/>
          </a:xfrm>
        </p:grpSpPr>
        <p:sp>
          <p:nvSpPr>
            <p:cNvPr id="12" name="Freeform: Shape 11">
              <a:extLst>
                <a:ext uri="{FF2B5EF4-FFF2-40B4-BE49-F238E27FC236}">
                  <a16:creationId xmlns:a16="http://schemas.microsoft.com/office/drawing/2014/main" id="{811A27EA-330C-4F31-9051-19CBAE9788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a:off x="8069541" y="1262702"/>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127000" dist="50800" dir="42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786FC59F-EC76-4A7A-AF75-507FBE3B5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8332341" y="1436239"/>
              <a:ext cx="270000" cy="54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a:bodyPr>
          <a:lstStyle/>
          <a:p>
            <a:r>
              <a:rPr lang="da-DK" dirty="0"/>
              <a:t>Hed </a:t>
            </a:r>
            <a:r>
              <a:rPr lang="da-DK" dirty="0" err="1"/>
              <a:t>Saulus</a:t>
            </a:r>
            <a:r>
              <a:rPr lang="da-DK" dirty="0"/>
              <a:t> (</a:t>
            </a:r>
            <a:r>
              <a:rPr lang="da-DK" dirty="0" err="1"/>
              <a:t>Apg</a:t>
            </a:r>
            <a:r>
              <a:rPr lang="da-DK" dirty="0"/>
              <a:t>. 7)</a:t>
            </a:r>
          </a:p>
          <a:p>
            <a:r>
              <a:rPr lang="da-DK" dirty="0"/>
              <a:t>Født Israelit, omskåret på 8. dagen. </a:t>
            </a:r>
          </a:p>
          <a:p>
            <a:r>
              <a:rPr lang="da-DK" dirty="0"/>
              <a:t>Fuld af had til de kristne.</a:t>
            </a:r>
          </a:p>
          <a:p>
            <a:r>
              <a:rPr lang="da-DK" dirty="0"/>
              <a:t>”Men </a:t>
            </a:r>
            <a:r>
              <a:rPr lang="da-DK" dirty="0" err="1"/>
              <a:t>Saulus</a:t>
            </a:r>
            <a:r>
              <a:rPr lang="da-DK" dirty="0"/>
              <a:t> søgte at tilintetgøre menigheden, han trængte ind i det ene hus efter det andet, slæbte både mænd og kvinder ud og fik dem fængslet.” 8:3</a:t>
            </a:r>
          </a:p>
          <a:p>
            <a:pPr marL="0" indent="0">
              <a:buNone/>
            </a:pPr>
            <a:endParaRPr lang="da-DK" dirty="0"/>
          </a:p>
        </p:txBody>
      </p:sp>
      <p:sp>
        <p:nvSpPr>
          <p:cNvPr id="15" name="Freeform: Shape 14">
            <a:extLst>
              <a:ext uri="{FF2B5EF4-FFF2-40B4-BE49-F238E27FC236}">
                <a16:creationId xmlns:a16="http://schemas.microsoft.com/office/drawing/2014/main" id="{3E6AA126-9DDC-4FBE-AEE6-8D0E982B0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2295" y="6121100"/>
            <a:ext cx="1080000" cy="736900"/>
          </a:xfrm>
          <a:custGeom>
            <a:avLst/>
            <a:gdLst>
              <a:gd name="connsiteX0" fmla="*/ 540000 w 1080000"/>
              <a:gd name="connsiteY0" fmla="*/ 0 h 736900"/>
              <a:gd name="connsiteX1" fmla="*/ 1080000 w 1080000"/>
              <a:gd name="connsiteY1" fmla="*/ 540000 h 736900"/>
              <a:gd name="connsiteX2" fmla="*/ 1069029 w 1080000"/>
              <a:gd name="connsiteY2" fmla="*/ 648829 h 736900"/>
              <a:gd name="connsiteX3" fmla="*/ 1041691 w 1080000"/>
              <a:gd name="connsiteY3" fmla="*/ 736900 h 736900"/>
              <a:gd name="connsiteX4" fmla="*/ 38310 w 1080000"/>
              <a:gd name="connsiteY4" fmla="*/ 736900 h 736900"/>
              <a:gd name="connsiteX5" fmla="*/ 10971 w 1080000"/>
              <a:gd name="connsiteY5" fmla="*/ 648829 h 736900"/>
              <a:gd name="connsiteX6" fmla="*/ 0 w 1080000"/>
              <a:gd name="connsiteY6" fmla="*/ 540000 h 736900"/>
              <a:gd name="connsiteX7" fmla="*/ 540000 w 1080000"/>
              <a:gd name="connsiteY7" fmla="*/ 0 h 7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000" h="736900">
                <a:moveTo>
                  <a:pt x="540000" y="0"/>
                </a:moveTo>
                <a:cubicBezTo>
                  <a:pt x="838234" y="0"/>
                  <a:pt x="1080000" y="241766"/>
                  <a:pt x="1080000" y="540000"/>
                </a:cubicBezTo>
                <a:cubicBezTo>
                  <a:pt x="1080000" y="577280"/>
                  <a:pt x="1076223" y="613676"/>
                  <a:pt x="1069029" y="648829"/>
                </a:cubicBezTo>
                <a:lnTo>
                  <a:pt x="1041691" y="736900"/>
                </a:lnTo>
                <a:lnTo>
                  <a:pt x="38310" y="736900"/>
                </a:lnTo>
                <a:lnTo>
                  <a:pt x="10971" y="648829"/>
                </a:lnTo>
                <a:cubicBezTo>
                  <a:pt x="3778" y="613676"/>
                  <a:pt x="0" y="577280"/>
                  <a:pt x="0" y="540000"/>
                </a:cubicBezTo>
                <a:cubicBezTo>
                  <a:pt x="0" y="241766"/>
                  <a:pt x="241766" y="0"/>
                  <a:pt x="540000" y="0"/>
                </a:cubicBezTo>
                <a:close/>
              </a:path>
            </a:pathLst>
          </a:cu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76200" dir="192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25429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6032818" cy="1333055"/>
          </a:xfrm>
        </p:spPr>
        <p:txBody>
          <a:bodyPr wrap="square" anchor="t">
            <a:normAutofit fontScale="90000"/>
          </a:bodyPr>
          <a:lstStyle/>
          <a:p>
            <a:pPr>
              <a:lnSpc>
                <a:spcPct val="90000"/>
              </a:lnSpc>
            </a:pPr>
            <a:r>
              <a:rPr lang="da-DK" dirty="0"/>
              <a:t>Alle har brug for Barnabas’ typer i livet.</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a:blip r:embed="rId3"/>
          <a:srcRect/>
          <a:stretch/>
        </p:blipFill>
        <p:spPr>
          <a:xfrm>
            <a:off x="550863" y="2700300"/>
            <a:ext cx="5773738" cy="3440185"/>
          </a:xfrm>
          <a:custGeom>
            <a:avLst/>
            <a:gdLst/>
            <a:ahLst/>
            <a:cxnLst/>
            <a:rect l="l" t="t" r="r" b="b"/>
            <a:pathLst>
              <a:path w="5773738" h="3779838">
                <a:moveTo>
                  <a:pt x="0" y="0"/>
                </a:moveTo>
                <a:lnTo>
                  <a:pt x="5773738" y="0"/>
                </a:lnTo>
                <a:lnTo>
                  <a:pt x="5773738" y="3779838"/>
                </a:lnTo>
                <a:lnTo>
                  <a:pt x="0" y="3779838"/>
                </a:lnTo>
                <a:close/>
              </a:path>
            </a:pathLst>
          </a:custGeom>
        </p:spPr>
      </p:pic>
      <p:grpSp>
        <p:nvGrpSpPr>
          <p:cNvPr id="11" name="Group 10">
            <a:extLst>
              <a:ext uri="{FF2B5EF4-FFF2-40B4-BE49-F238E27FC236}">
                <a16:creationId xmlns:a16="http://schemas.microsoft.com/office/drawing/2014/main" id="{69AC6DD2-531E-47F5-AACD-CCE2958001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9384" y="3193023"/>
            <a:ext cx="762805" cy="734873"/>
            <a:chOff x="7950336" y="1300590"/>
            <a:chExt cx="762805" cy="734873"/>
          </a:xfrm>
        </p:grpSpPr>
        <p:sp>
          <p:nvSpPr>
            <p:cNvPr id="12" name="Freeform 5">
              <a:extLst>
                <a:ext uri="{FF2B5EF4-FFF2-40B4-BE49-F238E27FC236}">
                  <a16:creationId xmlns:a16="http://schemas.microsoft.com/office/drawing/2014/main" id="{EF09A6BA-1C22-4639-A4B1-6C45C84E0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20298" y="1428832"/>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6">
              <a:extLst>
                <a:ext uri="{FF2B5EF4-FFF2-40B4-BE49-F238E27FC236}">
                  <a16:creationId xmlns:a16="http://schemas.microsoft.com/office/drawing/2014/main" id="{7861121A-F98B-448C-9931-779DCA3A79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066503" y="1339815"/>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60000"/>
                  </a:schemeClr>
                </a:gs>
                <a:gs pos="100000">
                  <a:schemeClr val="accent1">
                    <a:lumMod val="60000"/>
                    <a:lumOff val="40000"/>
                  </a:schemeClr>
                </a:gs>
              </a:gsLst>
              <a:lin ang="180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8">
              <a:extLst>
                <a:ext uri="{FF2B5EF4-FFF2-40B4-BE49-F238E27FC236}">
                  <a16:creationId xmlns:a16="http://schemas.microsoft.com/office/drawing/2014/main" id="{836EDA6E-6401-4293-ABF7-9CB52D878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8217173" y="1608753"/>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18000000" scaled="0"/>
              <a:tileRect/>
            </a:gradFill>
            <a:ln>
              <a:noFill/>
            </a:ln>
            <a:effectLst>
              <a:innerShdw blurRad="508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F2E08FF-4BA1-4E4C-9771-C2D489CE85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5711" y="3321050"/>
            <a:ext cx="1262947" cy="1335600"/>
            <a:chOff x="2678417" y="2427951"/>
            <a:chExt cx="1262947" cy="1335600"/>
          </a:xfrm>
        </p:grpSpPr>
        <p:sp>
          <p:nvSpPr>
            <p:cNvPr id="17" name="Freeform: Shape 16">
              <a:extLst>
                <a:ext uri="{FF2B5EF4-FFF2-40B4-BE49-F238E27FC236}">
                  <a16:creationId xmlns:a16="http://schemas.microsoft.com/office/drawing/2014/main" id="{BF8BFDB6-8093-41CF-BAA9-573794D788C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53E7BB8E-982E-49DB-A0F8-D890253A3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075603" y="482923"/>
            <a:ext cx="4765674" cy="5099538"/>
          </a:xfrm>
        </p:spPr>
        <p:txBody>
          <a:bodyPr anchor="t">
            <a:normAutofit/>
          </a:bodyPr>
          <a:lstStyle/>
          <a:p>
            <a:pPr marL="0" indent="0">
              <a:buNone/>
            </a:pPr>
            <a:endParaRPr lang="da-DK" dirty="0"/>
          </a:p>
          <a:p>
            <a:pPr marL="0" indent="0">
              <a:buNone/>
            </a:pPr>
            <a:endParaRPr lang="da-DK" dirty="0"/>
          </a:p>
          <a:p>
            <a:pPr marL="0" indent="0">
              <a:buNone/>
            </a:pPr>
            <a:endParaRPr lang="da-DK" sz="1500" dirty="0"/>
          </a:p>
        </p:txBody>
      </p:sp>
      <p:sp>
        <p:nvSpPr>
          <p:cNvPr id="20" name="Freeform: Shape 19">
            <a:extLst>
              <a:ext uri="{FF2B5EF4-FFF2-40B4-BE49-F238E27FC236}">
                <a16:creationId xmlns:a16="http://schemas.microsoft.com/office/drawing/2014/main" id="{88EE1369-5265-4B70-B20F-446F16B27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520977"/>
            <a:ext cx="1972470" cy="1337023"/>
          </a:xfrm>
          <a:custGeom>
            <a:avLst/>
            <a:gdLst>
              <a:gd name="connsiteX0" fmla="*/ 986235 w 1972470"/>
              <a:gd name="connsiteY0" fmla="*/ 0 h 1337023"/>
              <a:gd name="connsiteX1" fmla="*/ 1972470 w 1972470"/>
              <a:gd name="connsiteY1" fmla="*/ 986235 h 1337023"/>
              <a:gd name="connsiteX2" fmla="*/ 1928131 w 1972470"/>
              <a:gd name="connsiteY2" fmla="*/ 1279512 h 1337023"/>
              <a:gd name="connsiteX3" fmla="*/ 1907081 w 1972470"/>
              <a:gd name="connsiteY3" fmla="*/ 1337023 h 1337023"/>
              <a:gd name="connsiteX4" fmla="*/ 65389 w 1972470"/>
              <a:gd name="connsiteY4" fmla="*/ 1337023 h 1337023"/>
              <a:gd name="connsiteX5" fmla="*/ 44339 w 1972470"/>
              <a:gd name="connsiteY5" fmla="*/ 1279512 h 1337023"/>
              <a:gd name="connsiteX6" fmla="*/ 0 w 1972470"/>
              <a:gd name="connsiteY6" fmla="*/ 986235 h 1337023"/>
              <a:gd name="connsiteX7" fmla="*/ 986235 w 1972470"/>
              <a:gd name="connsiteY7" fmla="*/ 0 h 133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470" h="1337023">
                <a:moveTo>
                  <a:pt x="986235" y="0"/>
                </a:moveTo>
                <a:cubicBezTo>
                  <a:pt x="1530918" y="0"/>
                  <a:pt x="1972470" y="441552"/>
                  <a:pt x="1972470" y="986235"/>
                </a:cubicBezTo>
                <a:cubicBezTo>
                  <a:pt x="1972470" y="1088363"/>
                  <a:pt x="1956947" y="1186866"/>
                  <a:pt x="1928131" y="1279512"/>
                </a:cubicBezTo>
                <a:lnTo>
                  <a:pt x="1907081" y="1337023"/>
                </a:lnTo>
                <a:lnTo>
                  <a:pt x="65389" y="1337023"/>
                </a:lnTo>
                <a:lnTo>
                  <a:pt x="44339" y="1279512"/>
                </a:lnTo>
                <a:cubicBezTo>
                  <a:pt x="15523" y="1186866"/>
                  <a:pt x="0" y="1088363"/>
                  <a:pt x="0" y="986235"/>
                </a:cubicBezTo>
                <a:cubicBezTo>
                  <a:pt x="0" y="441552"/>
                  <a:pt x="441552" y="0"/>
                  <a:pt x="986235" y="0"/>
                </a:cubicBezTo>
                <a:close/>
              </a:path>
            </a:pathLst>
          </a:custGeom>
          <a:gradFill flip="none" rotWithShape="1">
            <a:gsLst>
              <a:gs pos="100000">
                <a:schemeClr val="bg2">
                  <a:lumMod val="75000"/>
                  <a:lumOff val="25000"/>
                </a:schemeClr>
              </a:gs>
              <a:gs pos="71000">
                <a:schemeClr val="bg2">
                  <a:lumMod val="100000"/>
                </a:schemeClr>
              </a:gs>
            </a:gsLst>
            <a:path path="circle">
              <a:fillToRect l="100000" b="100000"/>
            </a:path>
            <a:tileRect t="-100000" r="-100000"/>
          </a:gradFill>
          <a:ln>
            <a:noFill/>
          </a:ln>
          <a:effectLst>
            <a:innerShdw blurRad="381000" dist="177800" dir="1896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2282616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4" y="549275"/>
            <a:ext cx="5437186" cy="2663806"/>
          </a:xfrm>
        </p:spPr>
        <p:txBody>
          <a:bodyPr wrap="square" anchor="b">
            <a:normAutofit/>
          </a:bodyPr>
          <a:lstStyle/>
          <a:p>
            <a:pPr>
              <a:lnSpc>
                <a:spcPct val="90000"/>
              </a:lnSpc>
            </a:pPr>
            <a:r>
              <a:rPr lang="da-DK" sz="4500"/>
              <a:t>Alle har brug for Barnabas’ typer i livet.</a:t>
            </a:r>
            <a:br>
              <a:rPr lang="da-DK" sz="4500" b="1"/>
            </a:br>
            <a:endParaRPr lang="da-DK" sz="4500"/>
          </a:p>
        </p:txBody>
      </p:sp>
      <p:pic>
        <p:nvPicPr>
          <p:cNvPr id="7" name="Billede 6" descr="Et billede, der indeholder person, mand, stående, indendørs&#10;&#10;Automatisk genereret beskrivelse">
            <a:extLst>
              <a:ext uri="{FF2B5EF4-FFF2-40B4-BE49-F238E27FC236}">
                <a16:creationId xmlns:a16="http://schemas.microsoft.com/office/drawing/2014/main" id="{D95B215B-8C33-1E48-98E0-E35E8A646CBC}"/>
              </a:ext>
            </a:extLst>
          </p:cNvPr>
          <p:cNvPicPr>
            <a:picLocks noChangeAspect="1"/>
          </p:cNvPicPr>
          <p:nvPr/>
        </p:nvPicPr>
        <p:blipFill rotWithShape="1">
          <a:blip r:embed="rId3"/>
          <a:srcRect r="-1" b="8794"/>
          <a:stretch/>
        </p:blipFill>
        <p:spPr>
          <a:xfrm>
            <a:off x="6557146" y="1"/>
            <a:ext cx="5632453" cy="3428999"/>
          </a:xfrm>
          <a:custGeom>
            <a:avLst/>
            <a:gdLst/>
            <a:ahLst/>
            <a:cxnLst/>
            <a:rect l="l" t="t" r="r" b="b"/>
            <a:pathLst>
              <a:path w="5632453" h="3428999">
                <a:moveTo>
                  <a:pt x="0" y="0"/>
                </a:moveTo>
                <a:lnTo>
                  <a:pt x="5632453" y="0"/>
                </a:lnTo>
                <a:lnTo>
                  <a:pt x="5632453" y="3428999"/>
                </a:lnTo>
                <a:lnTo>
                  <a:pt x="0" y="3428999"/>
                </a:lnTo>
                <a:close/>
              </a:path>
            </a:pathLst>
          </a:custGeom>
        </p:spPr>
      </p:pic>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4"/>
          <a:srcRect r="1853" b="-2"/>
          <a:stretch/>
        </p:blipFill>
        <p:spPr>
          <a:xfrm>
            <a:off x="6557147" y="3429002"/>
            <a:ext cx="5632453" cy="3428999"/>
          </a:xfrm>
          <a:custGeom>
            <a:avLst/>
            <a:gdLst/>
            <a:ahLst/>
            <a:cxnLst/>
            <a:rect l="l" t="t" r="r" b="b"/>
            <a:pathLst>
              <a:path w="5632453" h="3428999">
                <a:moveTo>
                  <a:pt x="0" y="0"/>
                </a:moveTo>
                <a:lnTo>
                  <a:pt x="5632453" y="0"/>
                </a:lnTo>
                <a:lnTo>
                  <a:pt x="5632453" y="3428999"/>
                </a:lnTo>
                <a:lnTo>
                  <a:pt x="0" y="3428999"/>
                </a:lnTo>
                <a:close/>
              </a:path>
            </a:pathLst>
          </a:custGeom>
        </p:spPr>
      </p:pic>
      <p:sp>
        <p:nvSpPr>
          <p:cNvPr id="27" name="Rectangle 26">
            <a:extLst>
              <a:ext uri="{FF2B5EF4-FFF2-40B4-BE49-F238E27FC236}">
                <a16:creationId xmlns:a16="http://schemas.microsoft.com/office/drawing/2014/main" id="{A16EB032-3F37-4641-A90D-DC9B574EB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550863" y="3409936"/>
            <a:ext cx="5437187" cy="2682889"/>
          </a:xfrm>
        </p:spPr>
        <p:txBody>
          <a:bodyPr anchor="t">
            <a:normAutofit/>
          </a:bodyPr>
          <a:lstStyle/>
          <a:p>
            <a:pPr marL="0" indent="0">
              <a:buNone/>
            </a:pPr>
            <a:endParaRPr lang="da-DK" sz="1600"/>
          </a:p>
          <a:p>
            <a:pPr marL="0" indent="0">
              <a:buNone/>
            </a:pPr>
            <a:endParaRPr lang="da-DK" sz="1600"/>
          </a:p>
          <a:p>
            <a:pPr marL="0" indent="0">
              <a:buNone/>
            </a:pPr>
            <a:endParaRPr lang="da-DK" sz="1600"/>
          </a:p>
        </p:txBody>
      </p:sp>
      <p:sp>
        <p:nvSpPr>
          <p:cNvPr id="5" name="Tekstfelt 4">
            <a:extLst>
              <a:ext uri="{FF2B5EF4-FFF2-40B4-BE49-F238E27FC236}">
                <a16:creationId xmlns:a16="http://schemas.microsoft.com/office/drawing/2014/main" id="{FF4FFF67-AA24-724F-B310-1E6A21EDD996}"/>
              </a:ext>
            </a:extLst>
          </p:cNvPr>
          <p:cNvSpPr txBox="1"/>
          <p:nvPr/>
        </p:nvSpPr>
        <p:spPr>
          <a:xfrm>
            <a:off x="8043863" y="1843088"/>
            <a:ext cx="184731" cy="369332"/>
          </a:xfrm>
          <a:prstGeom prst="rect">
            <a:avLst/>
          </a:prstGeom>
          <a:noFill/>
        </p:spPr>
        <p:txBody>
          <a:bodyPr wrap="none" rtlCol="0">
            <a:spAutoFit/>
          </a:bodyPr>
          <a:lstStyle/>
          <a:p>
            <a:endParaRPr lang="da-DK" dirty="0"/>
          </a:p>
        </p:txBody>
      </p:sp>
    </p:spTree>
    <p:extLst>
      <p:ext uri="{BB962C8B-B14F-4D97-AF65-F5344CB8AC3E}">
        <p14:creationId xmlns:p14="http://schemas.microsoft.com/office/powerpoint/2010/main" val="425596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AE8B51B6-5C36-BE48-8896-D45733A8EE76}"/>
              </a:ext>
            </a:extLst>
          </p:cNvPr>
          <p:cNvSpPr>
            <a:spLocks noGrp="1"/>
          </p:cNvSpPr>
          <p:nvPr>
            <p:ph idx="1"/>
          </p:nvPr>
        </p:nvSpPr>
        <p:spPr>
          <a:xfrm>
            <a:off x="550863" y="862806"/>
            <a:ext cx="4360234" cy="5230019"/>
          </a:xfrm>
        </p:spPr>
        <p:txBody>
          <a:bodyPr anchor="t">
            <a:normAutofit/>
          </a:bodyPr>
          <a:lstStyle/>
          <a:p>
            <a:pPr marL="0" indent="0" algn="ctr">
              <a:buNone/>
            </a:pPr>
            <a:r>
              <a:rPr lang="da-DK" sz="3200" dirty="0"/>
              <a:t>Vi skal alle ledes og lede andre!</a:t>
            </a:r>
          </a:p>
          <a:p>
            <a:pPr marL="0" indent="0">
              <a:buNone/>
            </a:pPr>
            <a:endParaRPr lang="da-DK" sz="3200" b="1" dirty="0"/>
          </a:p>
          <a:p>
            <a:pPr lvl="1"/>
            <a:r>
              <a:rPr lang="da-DK" sz="1800" dirty="0"/>
              <a:t>Hvem deler du liv med? </a:t>
            </a:r>
          </a:p>
          <a:p>
            <a:pPr lvl="1"/>
            <a:r>
              <a:rPr lang="da-DK" sz="1800" dirty="0"/>
              <a:t>Hvem leder du og hvem leder dig?</a:t>
            </a:r>
          </a:p>
          <a:p>
            <a:pPr marL="0" indent="0">
              <a:buNone/>
            </a:pPr>
            <a:endParaRPr lang="da-DK" sz="3200" b="1" dirty="0"/>
          </a:p>
          <a:p>
            <a:pPr marL="0" indent="0">
              <a:buNone/>
            </a:pPr>
            <a:endParaRPr lang="da-DK" sz="3200" b="1" dirty="0"/>
          </a:p>
        </p:txBody>
      </p:sp>
      <p:pic>
        <p:nvPicPr>
          <p:cNvPr id="5" name="Picture 4">
            <a:extLst>
              <a:ext uri="{FF2B5EF4-FFF2-40B4-BE49-F238E27FC236}">
                <a16:creationId xmlns:a16="http://schemas.microsoft.com/office/drawing/2014/main" id="{29083482-4F78-452A-98C9-B4E2EC9BFC55}"/>
              </a:ext>
            </a:extLst>
          </p:cNvPr>
          <p:cNvPicPr>
            <a:picLocks noChangeAspect="1"/>
          </p:cNvPicPr>
          <p:nvPr/>
        </p:nvPicPr>
        <p:blipFill rotWithShape="1">
          <a:blip r:embed="rId3"/>
          <a:srcRect r="33249"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8" name="Group 17">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9"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3054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AE8B51B6-5C36-BE48-8896-D45733A8EE76}"/>
              </a:ext>
            </a:extLst>
          </p:cNvPr>
          <p:cNvSpPr>
            <a:spLocks noGrp="1"/>
          </p:cNvSpPr>
          <p:nvPr>
            <p:ph idx="1"/>
          </p:nvPr>
        </p:nvSpPr>
        <p:spPr>
          <a:xfrm>
            <a:off x="550863" y="862806"/>
            <a:ext cx="4360234" cy="5230019"/>
          </a:xfrm>
        </p:spPr>
        <p:txBody>
          <a:bodyPr anchor="t">
            <a:normAutofit/>
          </a:bodyPr>
          <a:lstStyle/>
          <a:p>
            <a:pPr marL="0" indent="0" algn="ctr">
              <a:buNone/>
            </a:pPr>
            <a:r>
              <a:rPr lang="da-DK" sz="3200" dirty="0"/>
              <a:t>Vi skal alle ledes og lede andre!</a:t>
            </a:r>
          </a:p>
          <a:p>
            <a:pPr marL="0" indent="0">
              <a:buNone/>
            </a:pPr>
            <a:endParaRPr lang="da-DK" sz="3200" b="1" dirty="0"/>
          </a:p>
          <a:p>
            <a:pPr lvl="1"/>
            <a:r>
              <a:rPr lang="da-DK" sz="1800" dirty="0"/>
              <a:t>Hvem deler du liv med? </a:t>
            </a:r>
          </a:p>
          <a:p>
            <a:pPr lvl="1"/>
            <a:r>
              <a:rPr lang="da-DK" sz="1800" dirty="0"/>
              <a:t>Hvem leder du og hvem leder dig?</a:t>
            </a:r>
          </a:p>
          <a:p>
            <a:pPr lvl="1"/>
            <a:r>
              <a:rPr lang="da-DK" sz="1800" dirty="0"/>
              <a:t>Får Gud og mennesker lov til at komme ind bagved? </a:t>
            </a:r>
          </a:p>
          <a:p>
            <a:pPr marL="0" indent="0">
              <a:buNone/>
            </a:pPr>
            <a:endParaRPr lang="da-DK" sz="3200" b="1" dirty="0"/>
          </a:p>
          <a:p>
            <a:pPr marL="0" indent="0">
              <a:buNone/>
            </a:pPr>
            <a:endParaRPr lang="da-DK" sz="3200" b="1" dirty="0"/>
          </a:p>
        </p:txBody>
      </p:sp>
      <p:pic>
        <p:nvPicPr>
          <p:cNvPr id="5" name="Picture 4">
            <a:extLst>
              <a:ext uri="{FF2B5EF4-FFF2-40B4-BE49-F238E27FC236}">
                <a16:creationId xmlns:a16="http://schemas.microsoft.com/office/drawing/2014/main" id="{29083482-4F78-452A-98C9-B4E2EC9BFC55}"/>
              </a:ext>
            </a:extLst>
          </p:cNvPr>
          <p:cNvPicPr>
            <a:picLocks noChangeAspect="1"/>
          </p:cNvPicPr>
          <p:nvPr/>
        </p:nvPicPr>
        <p:blipFill rotWithShape="1">
          <a:blip r:embed="rId3"/>
          <a:srcRect r="33249" b="-2"/>
          <a:stretch/>
        </p:blipFill>
        <p:spPr>
          <a:xfrm>
            <a:off x="5588000"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grpSp>
        <p:nvGrpSpPr>
          <p:cNvPr id="18" name="Group 17">
            <a:extLst>
              <a:ext uri="{FF2B5EF4-FFF2-40B4-BE49-F238E27FC236}">
                <a16:creationId xmlns:a16="http://schemas.microsoft.com/office/drawing/2014/main" id="{183B29DA-9BB8-4BA8-B8E1-8C2B544078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22156" y="4143453"/>
            <a:ext cx="734257" cy="760506"/>
            <a:chOff x="5243759" y="1363788"/>
            <a:chExt cx="734257" cy="760506"/>
          </a:xfrm>
        </p:grpSpPr>
        <p:sp>
          <p:nvSpPr>
            <p:cNvPr id="19" name="Freeform 5">
              <a:extLst>
                <a:ext uri="{FF2B5EF4-FFF2-40B4-BE49-F238E27FC236}">
                  <a16:creationId xmlns:a16="http://schemas.microsoft.com/office/drawing/2014/main" id="{D02496F8-166D-469A-8040-08608013BF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6">
              <a:extLst>
                <a:ext uri="{FF2B5EF4-FFF2-40B4-BE49-F238E27FC236}">
                  <a16:creationId xmlns:a16="http://schemas.microsoft.com/office/drawing/2014/main" id="{23E648A7-A02A-4DC7-9FEC-489F1BA6F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8">
              <a:extLst>
                <a:ext uri="{FF2B5EF4-FFF2-40B4-BE49-F238E27FC236}">
                  <a16:creationId xmlns:a16="http://schemas.microsoft.com/office/drawing/2014/main" id="{4EF573B1-38BC-4C7B-894C-BE3864A04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 name="Oval 22">
            <a:extLst>
              <a:ext uri="{FF2B5EF4-FFF2-40B4-BE49-F238E27FC236}">
                <a16:creationId xmlns:a16="http://schemas.microsoft.com/office/drawing/2014/main" id="{647A77D8-817B-4A9F-86AA-FE781E81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19546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D0310-287D-9C4D-B9EB-4ED574C7BB2B}"/>
              </a:ext>
            </a:extLst>
          </p:cNvPr>
          <p:cNvSpPr>
            <a:spLocks noGrp="1"/>
          </p:cNvSpPr>
          <p:nvPr>
            <p:ph type="title"/>
          </p:nvPr>
        </p:nvSpPr>
        <p:spPr/>
        <p:txBody>
          <a:bodyPr>
            <a:normAutofit/>
          </a:bodyPr>
          <a:lstStyle/>
          <a:p>
            <a:pPr algn="ctr"/>
            <a:r>
              <a:rPr lang="da-DK" dirty="0"/>
              <a:t>Åndelig medvandring:</a:t>
            </a:r>
          </a:p>
        </p:txBody>
      </p:sp>
      <p:sp>
        <p:nvSpPr>
          <p:cNvPr id="4" name="Pladsholder til indhold 3">
            <a:extLst>
              <a:ext uri="{FF2B5EF4-FFF2-40B4-BE49-F238E27FC236}">
                <a16:creationId xmlns:a16="http://schemas.microsoft.com/office/drawing/2014/main" id="{0EBBE28E-E651-4E46-928E-6A5367774D9A}"/>
              </a:ext>
            </a:extLst>
          </p:cNvPr>
          <p:cNvSpPr>
            <a:spLocks noGrp="1"/>
          </p:cNvSpPr>
          <p:nvPr>
            <p:ph idx="1"/>
          </p:nvPr>
        </p:nvSpPr>
        <p:spPr/>
        <p:txBody>
          <a:bodyPr/>
          <a:lstStyle/>
          <a:p>
            <a:r>
              <a:rPr lang="da-DK" dirty="0"/>
              <a:t>Det kræver meget tid?</a:t>
            </a:r>
          </a:p>
        </p:txBody>
      </p:sp>
    </p:spTree>
    <p:extLst>
      <p:ext uri="{BB962C8B-B14F-4D97-AF65-F5344CB8AC3E}">
        <p14:creationId xmlns:p14="http://schemas.microsoft.com/office/powerpoint/2010/main" val="4058069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D0310-287D-9C4D-B9EB-4ED574C7BB2B}"/>
              </a:ext>
            </a:extLst>
          </p:cNvPr>
          <p:cNvSpPr>
            <a:spLocks noGrp="1"/>
          </p:cNvSpPr>
          <p:nvPr>
            <p:ph type="title"/>
          </p:nvPr>
        </p:nvSpPr>
        <p:spPr/>
        <p:txBody>
          <a:bodyPr>
            <a:normAutofit/>
          </a:bodyPr>
          <a:lstStyle/>
          <a:p>
            <a:pPr algn="ctr"/>
            <a:r>
              <a:rPr lang="da-DK" dirty="0"/>
              <a:t>Åndelig medvandring:</a:t>
            </a:r>
          </a:p>
        </p:txBody>
      </p:sp>
      <p:sp>
        <p:nvSpPr>
          <p:cNvPr id="4" name="Pladsholder til indhold 3">
            <a:extLst>
              <a:ext uri="{FF2B5EF4-FFF2-40B4-BE49-F238E27FC236}">
                <a16:creationId xmlns:a16="http://schemas.microsoft.com/office/drawing/2014/main" id="{0EBBE28E-E651-4E46-928E-6A5367774D9A}"/>
              </a:ext>
            </a:extLst>
          </p:cNvPr>
          <p:cNvSpPr>
            <a:spLocks noGrp="1"/>
          </p:cNvSpPr>
          <p:nvPr>
            <p:ph idx="1"/>
          </p:nvPr>
        </p:nvSpPr>
        <p:spPr/>
        <p:txBody>
          <a:bodyPr/>
          <a:lstStyle/>
          <a:p>
            <a:r>
              <a:rPr lang="da-DK" dirty="0"/>
              <a:t>Det kræver meget tid?</a:t>
            </a:r>
          </a:p>
          <a:p>
            <a:r>
              <a:rPr lang="da-DK" dirty="0"/>
              <a:t>Det kræver hjerterum? </a:t>
            </a:r>
          </a:p>
          <a:p>
            <a:endParaRPr lang="da-DK" dirty="0"/>
          </a:p>
        </p:txBody>
      </p:sp>
    </p:spTree>
    <p:extLst>
      <p:ext uri="{BB962C8B-B14F-4D97-AF65-F5344CB8AC3E}">
        <p14:creationId xmlns:p14="http://schemas.microsoft.com/office/powerpoint/2010/main" val="2091741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D0310-287D-9C4D-B9EB-4ED574C7BB2B}"/>
              </a:ext>
            </a:extLst>
          </p:cNvPr>
          <p:cNvSpPr>
            <a:spLocks noGrp="1"/>
          </p:cNvSpPr>
          <p:nvPr>
            <p:ph type="title"/>
          </p:nvPr>
        </p:nvSpPr>
        <p:spPr/>
        <p:txBody>
          <a:bodyPr>
            <a:normAutofit/>
          </a:bodyPr>
          <a:lstStyle/>
          <a:p>
            <a:pPr algn="ctr"/>
            <a:r>
              <a:rPr lang="da-DK" dirty="0"/>
              <a:t>Åndelig medvandring:</a:t>
            </a:r>
          </a:p>
        </p:txBody>
      </p:sp>
      <p:sp>
        <p:nvSpPr>
          <p:cNvPr id="4" name="Pladsholder til indhold 3">
            <a:extLst>
              <a:ext uri="{FF2B5EF4-FFF2-40B4-BE49-F238E27FC236}">
                <a16:creationId xmlns:a16="http://schemas.microsoft.com/office/drawing/2014/main" id="{0EBBE28E-E651-4E46-928E-6A5367774D9A}"/>
              </a:ext>
            </a:extLst>
          </p:cNvPr>
          <p:cNvSpPr>
            <a:spLocks noGrp="1"/>
          </p:cNvSpPr>
          <p:nvPr>
            <p:ph idx="1"/>
          </p:nvPr>
        </p:nvSpPr>
        <p:spPr/>
        <p:txBody>
          <a:bodyPr/>
          <a:lstStyle/>
          <a:p>
            <a:r>
              <a:rPr lang="da-DK" dirty="0"/>
              <a:t>Det kræver meget tid?</a:t>
            </a:r>
          </a:p>
          <a:p>
            <a:r>
              <a:rPr lang="da-DK" dirty="0"/>
              <a:t>Det kræver hjerterum?</a:t>
            </a:r>
          </a:p>
          <a:p>
            <a:r>
              <a:rPr lang="da-DK" dirty="0"/>
              <a:t>Det giver rigdom men kræver villighed!  </a:t>
            </a:r>
          </a:p>
          <a:p>
            <a:endParaRPr lang="da-DK" dirty="0"/>
          </a:p>
        </p:txBody>
      </p:sp>
    </p:spTree>
    <p:extLst>
      <p:ext uri="{BB962C8B-B14F-4D97-AF65-F5344CB8AC3E}">
        <p14:creationId xmlns:p14="http://schemas.microsoft.com/office/powerpoint/2010/main" val="2922845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06646655-2805-5743-8594-82FBB42CA15E}"/>
              </a:ext>
            </a:extLst>
          </p:cNvPr>
          <p:cNvSpPr>
            <a:spLocks noGrp="1"/>
          </p:cNvSpPr>
          <p:nvPr>
            <p:ph idx="1"/>
          </p:nvPr>
        </p:nvSpPr>
        <p:spPr>
          <a:xfrm>
            <a:off x="550863" y="442913"/>
            <a:ext cx="11090274" cy="5649911"/>
          </a:xfrm>
        </p:spPr>
        <p:txBody>
          <a:bodyPr>
            <a:normAutofit/>
          </a:bodyPr>
          <a:lstStyle/>
          <a:p>
            <a:pPr marL="0" indent="0">
              <a:buNone/>
            </a:pPr>
            <a:r>
              <a:rPr lang="da-DK" sz="3600" dirty="0" err="1"/>
              <a:t>Saulus</a:t>
            </a:r>
            <a:r>
              <a:rPr lang="da-DK" sz="3600" dirty="0"/>
              <a:t> fnyste stadig af raseri og truede Herrens disciple med mord; han gik til ypperstepræsten  og bad ham om breve til synagogerne i Damaskus for at fængsle dem, der hørte til Vejen, og som han kunne finde, både mænd og kvinder, og føre dem til Jerusalem.  Men undervejs, netop som han nærmede sig Damaskus, </a:t>
            </a:r>
            <a:r>
              <a:rPr lang="da-DK" sz="3600" u="sng" dirty="0"/>
              <a:t>skinnede et lys fra himlen pludselig om ham.  Han faldt til jorden og hørte en røst sige: »Saul, Saul, hvorfor forfølger du mig?</a:t>
            </a:r>
          </a:p>
        </p:txBody>
      </p:sp>
    </p:spTree>
    <p:extLst>
      <p:ext uri="{BB962C8B-B14F-4D97-AF65-F5344CB8AC3E}">
        <p14:creationId xmlns:p14="http://schemas.microsoft.com/office/powerpoint/2010/main" val="3966372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06646655-2805-5743-8594-82FBB42CA15E}"/>
              </a:ext>
            </a:extLst>
          </p:cNvPr>
          <p:cNvSpPr>
            <a:spLocks noGrp="1"/>
          </p:cNvSpPr>
          <p:nvPr>
            <p:ph idx="1"/>
          </p:nvPr>
        </p:nvSpPr>
        <p:spPr>
          <a:xfrm>
            <a:off x="550863" y="442913"/>
            <a:ext cx="11090274" cy="5649911"/>
          </a:xfrm>
        </p:spPr>
        <p:txBody>
          <a:bodyPr>
            <a:normAutofit/>
          </a:bodyPr>
          <a:lstStyle/>
          <a:p>
            <a:pPr marL="0" indent="0">
              <a:buNone/>
            </a:pPr>
            <a:r>
              <a:rPr lang="da-DK" sz="3600" dirty="0"/>
              <a:t>Han svarede: »Hvem er du, herre?« Han sagde: </a:t>
            </a:r>
            <a:r>
              <a:rPr lang="da-DK" sz="3600" u="sng" dirty="0"/>
              <a:t>»Jeg er Jesus, som du forfølger. Men rejs dig og gå ind i byen, så vil du få at vide, hvad du skal gøre.« </a:t>
            </a:r>
            <a:r>
              <a:rPr lang="da-DK" sz="3600" dirty="0"/>
              <a:t> Hans rejseledsagere stod målløse; nok hørte de røsten, men de så ingen.  Så rejste </a:t>
            </a:r>
            <a:r>
              <a:rPr lang="da-DK" sz="3600" dirty="0" err="1"/>
              <a:t>Saulus</a:t>
            </a:r>
            <a:r>
              <a:rPr lang="da-DK" sz="3600" dirty="0"/>
              <a:t> sig op fra jorden, men skønt hans øjne var vidtåbne, kunne han ikke se. De måtte lede ham ved hånden og føre ham ind i Damaskus.  I tre dage kunne han ikke se, og han hverken spiste eller drak.</a:t>
            </a:r>
          </a:p>
        </p:txBody>
      </p:sp>
    </p:spTree>
    <p:extLst>
      <p:ext uri="{BB962C8B-B14F-4D97-AF65-F5344CB8AC3E}">
        <p14:creationId xmlns:p14="http://schemas.microsoft.com/office/powerpoint/2010/main" val="1341196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Paulus og </a:t>
            </a:r>
            <a:r>
              <a:rPr lang="da-DK" dirty="0" err="1"/>
              <a:t>Ananias</a:t>
            </a:r>
            <a:r>
              <a:rPr lang="da-DK" dirty="0"/>
              <a:t>:</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a:bodyPr>
          <a:lstStyle/>
          <a:p>
            <a:pPr marL="0" indent="0">
              <a:buNone/>
            </a:pPr>
            <a:r>
              <a:rPr lang="da-DK" dirty="0" err="1"/>
              <a:t>Ananias</a:t>
            </a:r>
            <a:r>
              <a:rPr lang="da-DK" dirty="0"/>
              <a:t> svarede: »Herre, jeg har hørt af mange, hvor meget ondt denne mand har gjort mod dine hellige i Jerusalem…..</a:t>
            </a:r>
          </a:p>
          <a:p>
            <a:pPr marL="0" indent="0">
              <a:buNone/>
            </a:pP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1753546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Paulus og </a:t>
            </a:r>
            <a:r>
              <a:rPr lang="da-DK" dirty="0" err="1"/>
              <a:t>Ananias</a:t>
            </a:r>
            <a:r>
              <a:rPr lang="da-DK" dirty="0"/>
              <a:t>:</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a:bodyPr>
          <a:lstStyle/>
          <a:p>
            <a:pPr marL="0" indent="0">
              <a:buNone/>
            </a:pPr>
            <a:r>
              <a:rPr lang="da-DK" dirty="0" err="1"/>
              <a:t>Ananias</a:t>
            </a:r>
            <a:r>
              <a:rPr lang="da-DK" dirty="0"/>
              <a:t> svarede: »Herre, jeg har hørt af mange, hvor meget ondt denne mand har gjort mod dine hellige i Jerusalem…..</a:t>
            </a:r>
          </a:p>
          <a:p>
            <a:pPr marL="0" indent="0">
              <a:buNone/>
            </a:pPr>
            <a:r>
              <a:rPr lang="da-DK" dirty="0"/>
              <a:t>Så gik </a:t>
            </a:r>
            <a:r>
              <a:rPr lang="da-DK" dirty="0" err="1"/>
              <a:t>Ananias</a:t>
            </a:r>
            <a:r>
              <a:rPr lang="da-DK" dirty="0"/>
              <a:t>, og da han kom ind i huset, lagde han hænderne på ham</a:t>
            </a:r>
          </a:p>
          <a:p>
            <a:pPr marL="0" indent="0">
              <a:buNone/>
            </a:pP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344077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Paulus og </a:t>
            </a:r>
            <a:r>
              <a:rPr lang="da-DK" dirty="0" err="1"/>
              <a:t>Ananias</a:t>
            </a:r>
            <a:r>
              <a:rPr lang="da-DK" dirty="0"/>
              <a:t>:</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lnSpcReduction="10000"/>
          </a:bodyPr>
          <a:lstStyle/>
          <a:p>
            <a:pPr marL="0" indent="0">
              <a:buNone/>
            </a:pPr>
            <a:r>
              <a:rPr lang="da-DK" dirty="0" err="1"/>
              <a:t>Ananias</a:t>
            </a:r>
            <a:r>
              <a:rPr lang="da-DK" dirty="0"/>
              <a:t> svarede: »Herre, jeg har hørt af mange, hvor meget ondt denne mand har gjort mod dine hellige i Jerusalem…..</a:t>
            </a:r>
          </a:p>
          <a:p>
            <a:pPr marL="0" indent="0">
              <a:buNone/>
            </a:pPr>
            <a:r>
              <a:rPr lang="da-DK" dirty="0"/>
              <a:t>Så gik </a:t>
            </a:r>
            <a:r>
              <a:rPr lang="da-DK" dirty="0" err="1"/>
              <a:t>Ananias</a:t>
            </a:r>
            <a:r>
              <a:rPr lang="da-DK" dirty="0"/>
              <a:t>, og da han kom ind i huset, lagde han hænderne på ham….</a:t>
            </a:r>
          </a:p>
          <a:p>
            <a:pPr marL="0" indent="0">
              <a:buNone/>
            </a:pPr>
            <a:r>
              <a:rPr lang="da-DK" dirty="0"/>
              <a:t>og straks var det, som faldt der skæl fra hans øjne, han kunne se igen, og han rejste sig og blev døbt</a:t>
            </a:r>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83544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Paulus og Barnabas</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a:bodyPr>
          <a:lstStyle/>
          <a:p>
            <a:pPr marL="0" indent="0">
              <a:buNone/>
            </a:pPr>
            <a:r>
              <a:rPr lang="da-DK" dirty="0"/>
              <a:t> Da han var kommet til Jerusalem, forsøgte han at slutte sig til disciplene, men alle var bange for ham, da de ikke kunne tro, at han var en discipel</a:t>
            </a:r>
          </a:p>
          <a:p>
            <a:pPr marL="0" indent="0">
              <a:buNone/>
            </a:pP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1950075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B3F0D-154A-3A41-86E5-15C23D59DFC3}"/>
              </a:ext>
            </a:extLst>
          </p:cNvPr>
          <p:cNvSpPr>
            <a:spLocks noGrp="1"/>
          </p:cNvSpPr>
          <p:nvPr>
            <p:ph type="title"/>
          </p:nvPr>
        </p:nvSpPr>
        <p:spPr>
          <a:xfrm>
            <a:off x="550862" y="580363"/>
            <a:ext cx="5437188" cy="1333055"/>
          </a:xfrm>
        </p:spPr>
        <p:txBody>
          <a:bodyPr wrap="square" anchor="t">
            <a:normAutofit/>
          </a:bodyPr>
          <a:lstStyle/>
          <a:p>
            <a:pPr>
              <a:lnSpc>
                <a:spcPct val="90000"/>
              </a:lnSpc>
            </a:pPr>
            <a:r>
              <a:rPr lang="da-DK" dirty="0"/>
              <a:t>Paulus og Barnabas</a:t>
            </a:r>
            <a:br>
              <a:rPr lang="da-DK" b="1" dirty="0"/>
            </a:br>
            <a:endParaRPr lang="da-DK" dirty="0"/>
          </a:p>
        </p:txBody>
      </p:sp>
      <p:pic>
        <p:nvPicPr>
          <p:cNvPr id="4" name="Picture 3">
            <a:extLst>
              <a:ext uri="{FF2B5EF4-FFF2-40B4-BE49-F238E27FC236}">
                <a16:creationId xmlns:a16="http://schemas.microsoft.com/office/drawing/2014/main" id="{51A70616-F092-4212-A5E6-CC60CE53B813}"/>
              </a:ext>
            </a:extLst>
          </p:cNvPr>
          <p:cNvPicPr>
            <a:picLocks noChangeAspect="1"/>
          </p:cNvPicPr>
          <p:nvPr/>
        </p:nvPicPr>
        <p:blipFill rotWithShape="1">
          <a:blip r:embed="rId3"/>
          <a:srcRect r="2239"/>
          <a:stretch/>
        </p:blipFill>
        <p:spPr>
          <a:xfrm>
            <a:off x="550863" y="2530474"/>
            <a:ext cx="5773738" cy="3779838"/>
          </a:xfrm>
          <a:custGeom>
            <a:avLst/>
            <a:gdLst/>
            <a:ahLst/>
            <a:cxnLst/>
            <a:rect l="l" t="t" r="r" b="b"/>
            <a:pathLst>
              <a:path w="5773738" h="3779838">
                <a:moveTo>
                  <a:pt x="0" y="0"/>
                </a:moveTo>
                <a:lnTo>
                  <a:pt x="5773738" y="0"/>
                </a:lnTo>
                <a:lnTo>
                  <a:pt x="5773738" y="3779838"/>
                </a:lnTo>
                <a:lnTo>
                  <a:pt x="0" y="3779838"/>
                </a:lnTo>
                <a:close/>
              </a:path>
            </a:pathLst>
          </a:custGeom>
        </p:spPr>
      </p:pic>
      <p:sp>
        <p:nvSpPr>
          <p:cNvPr id="3" name="Undertitel 2">
            <a:extLst>
              <a:ext uri="{FF2B5EF4-FFF2-40B4-BE49-F238E27FC236}">
                <a16:creationId xmlns:a16="http://schemas.microsoft.com/office/drawing/2014/main" id="{85DCCA7E-5520-1148-A4EE-4834CBA9587B}"/>
              </a:ext>
            </a:extLst>
          </p:cNvPr>
          <p:cNvSpPr>
            <a:spLocks noGrp="1"/>
          </p:cNvSpPr>
          <p:nvPr>
            <p:ph idx="1"/>
          </p:nvPr>
        </p:nvSpPr>
        <p:spPr>
          <a:xfrm>
            <a:off x="7140575" y="1141933"/>
            <a:ext cx="4500562" cy="4950892"/>
          </a:xfrm>
        </p:spPr>
        <p:txBody>
          <a:bodyPr anchor="t">
            <a:normAutofit lnSpcReduction="10000"/>
          </a:bodyPr>
          <a:lstStyle/>
          <a:p>
            <a:pPr marL="0" indent="0">
              <a:buNone/>
            </a:pPr>
            <a:r>
              <a:rPr lang="da-DK" dirty="0"/>
              <a:t> Da han var kommet til Jerusalem, forsøgte han at slutte sig til disciplene, men alle var bange for ham, da de ikke kunne tro, at han var en discipel</a:t>
            </a:r>
          </a:p>
          <a:p>
            <a:pPr marL="0" indent="0">
              <a:buNone/>
            </a:pPr>
            <a:r>
              <a:rPr lang="da-DK" dirty="0"/>
              <a:t>Men Barnabas tog sig af ham og førte ham til apostlene. Han forklarede dem, hvordan han på vejen havde set Herren, og at Herren havde talt til ham, og hvordan han i Damaskus frimodigt havde talt i Jesu navn.</a:t>
            </a:r>
          </a:p>
          <a:p>
            <a:pPr marL="0" indent="0">
              <a:buNone/>
            </a:pPr>
            <a:endParaRPr lang="da-DK" dirty="0"/>
          </a:p>
          <a:p>
            <a:pPr marL="0" indent="0">
              <a:buNone/>
            </a:pPr>
            <a:endParaRPr lang="da-DK" dirty="0"/>
          </a:p>
          <a:p>
            <a:pPr marL="0" indent="0">
              <a:buNone/>
            </a:pPr>
            <a:endParaRPr lang="da-DK" dirty="0"/>
          </a:p>
        </p:txBody>
      </p:sp>
    </p:spTree>
    <p:extLst>
      <p:ext uri="{BB962C8B-B14F-4D97-AF65-F5344CB8AC3E}">
        <p14:creationId xmlns:p14="http://schemas.microsoft.com/office/powerpoint/2010/main" val="3180892471"/>
      </p:ext>
    </p:extLst>
  </p:cSld>
  <p:clrMapOvr>
    <a:masterClrMapping/>
  </p:clrMapOvr>
</p:sld>
</file>

<file path=ppt/theme/theme1.xml><?xml version="1.0" encoding="utf-8"?>
<a:theme xmlns:a="http://schemas.openxmlformats.org/drawingml/2006/main" name="3DFloatVTI">
  <a:themeElements>
    <a:clrScheme name="AnalogousFromRegularSeedLeftStep">
      <a:dk1>
        <a:srgbClr val="000000"/>
      </a:dk1>
      <a:lt1>
        <a:srgbClr val="FFFFFF"/>
      </a:lt1>
      <a:dk2>
        <a:srgbClr val="243641"/>
      </a:dk2>
      <a:lt2>
        <a:srgbClr val="E2E3E8"/>
      </a:lt2>
      <a:accent1>
        <a:srgbClr val="B99E48"/>
      </a:accent1>
      <a:accent2>
        <a:srgbClr val="B1643B"/>
      </a:accent2>
      <a:accent3>
        <a:srgbClr val="C34D55"/>
      </a:accent3>
      <a:accent4>
        <a:srgbClr val="B13B74"/>
      </a:accent4>
      <a:accent5>
        <a:srgbClr val="C34DB8"/>
      </a:accent5>
      <a:accent6>
        <a:srgbClr val="8C3BB1"/>
      </a:accent6>
      <a:hlink>
        <a:srgbClr val="6179CA"/>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949</Words>
  <Application>Microsoft Macintosh PowerPoint</Application>
  <PresentationFormat>Widescreen</PresentationFormat>
  <Paragraphs>133</Paragraphs>
  <Slides>26</Slides>
  <Notes>26</Notes>
  <HiddenSlides>0</HiddenSlides>
  <MMClips>1</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26</vt:i4>
      </vt:variant>
    </vt:vector>
  </HeadingPairs>
  <TitlesOfParts>
    <vt:vector size="30" baseType="lpstr">
      <vt:lpstr>Arial</vt:lpstr>
      <vt:lpstr>Avenir Next LT Pro</vt:lpstr>
      <vt:lpstr>Calibri</vt:lpstr>
      <vt:lpstr>3DFloatVTI</vt:lpstr>
      <vt:lpstr>Åndelig medvandring </vt:lpstr>
      <vt:lpstr>Paulus: </vt:lpstr>
      <vt:lpstr>PowerPoint-præsentation</vt:lpstr>
      <vt:lpstr>PowerPoint-præsentation</vt:lpstr>
      <vt:lpstr>Paulus og Ananias: </vt:lpstr>
      <vt:lpstr>Paulus og Ananias: </vt:lpstr>
      <vt:lpstr>Paulus og Ananias: </vt:lpstr>
      <vt:lpstr>Paulus og Barnabas </vt:lpstr>
      <vt:lpstr>Paulus og Barnabas </vt:lpstr>
      <vt:lpstr>Paulus og Barnabas </vt:lpstr>
      <vt:lpstr>Barnabas:  </vt:lpstr>
      <vt:lpstr>Barnabas:  </vt:lpstr>
      <vt:lpstr>Barnabas:  </vt:lpstr>
      <vt:lpstr>Alle har brug for Barnabas’ typer i livet.  </vt:lpstr>
      <vt:lpstr>PowerPoint-præsentation</vt:lpstr>
      <vt:lpstr>Martin: </vt:lpstr>
      <vt:lpstr>Martin: </vt:lpstr>
      <vt:lpstr>Martin: </vt:lpstr>
      <vt:lpstr>Alle har brug for Barnabas’ typer i livet. </vt:lpstr>
      <vt:lpstr>Alle har brug for Barnabas’ typer i livet. </vt:lpstr>
      <vt:lpstr>Alle har brug for Barnabas’ typer i livet. </vt:lpstr>
      <vt:lpstr>PowerPoint-præsentation</vt:lpstr>
      <vt:lpstr>PowerPoint-præsentation</vt:lpstr>
      <vt:lpstr>Åndelig medvandring:</vt:lpstr>
      <vt:lpstr>Åndelig medvandring:</vt:lpstr>
      <vt:lpstr>Åndelig medvandring: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Åndelig medvandring </dc:title>
  <dc:creator>mikael schlosser</dc:creator>
  <cp:lastModifiedBy>mikael schlosser</cp:lastModifiedBy>
  <cp:revision>1</cp:revision>
  <dcterms:created xsi:type="dcterms:W3CDTF">2020-10-16T17:54:05Z</dcterms:created>
  <dcterms:modified xsi:type="dcterms:W3CDTF">2020-10-16T17:55:38Z</dcterms:modified>
</cp:coreProperties>
</file>