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2" r:id="rId8"/>
    <p:sldId id="263" r:id="rId9"/>
    <p:sldId id="272" r:id="rId10"/>
    <p:sldId id="27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A65D4-E92F-49DC-B9BF-B94E036D1309}" v="20" dt="2020-10-10T09:30:34.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53260910-AC64-4D5F-BCFE-BFD1A2C416DF}" type="datetimeFigureOut">
              <a:rPr lang="da-DK" smtClean="0"/>
              <a:t>11-10-2020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414580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3260910-AC64-4D5F-BCFE-BFD1A2C416DF}" type="datetimeFigureOut">
              <a:rPr lang="da-DK" smtClean="0"/>
              <a:t>11-10-2020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28306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3260910-AC64-4D5F-BCFE-BFD1A2C416DF}" type="datetimeFigureOut">
              <a:rPr lang="da-DK" smtClean="0"/>
              <a:t>11-10-2020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337156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3260910-AC64-4D5F-BCFE-BFD1A2C416DF}" type="datetimeFigureOut">
              <a:rPr lang="da-DK" smtClean="0"/>
              <a:t>11-10-2020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323010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3260910-AC64-4D5F-BCFE-BFD1A2C416DF}" type="datetimeFigureOut">
              <a:rPr lang="da-DK" smtClean="0"/>
              <a:t>11-10-2020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351044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53260910-AC64-4D5F-BCFE-BFD1A2C416DF}" type="datetimeFigureOut">
              <a:rPr lang="da-DK" smtClean="0"/>
              <a:t>11-10-2020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351129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3260910-AC64-4D5F-BCFE-BFD1A2C416DF}" type="datetimeFigureOut">
              <a:rPr lang="da-DK" smtClean="0"/>
              <a:t>11-10-2020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309199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3260910-AC64-4D5F-BCFE-BFD1A2C416DF}" type="datetimeFigureOut">
              <a:rPr lang="da-DK" smtClean="0"/>
              <a:t>11-10-2020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273068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60910-AC64-4D5F-BCFE-BFD1A2C416DF}" type="datetimeFigureOut">
              <a:rPr lang="da-DK" smtClean="0"/>
              <a:t>11-10-2020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317939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3260910-AC64-4D5F-BCFE-BFD1A2C416DF}" type="datetimeFigureOut">
              <a:rPr lang="da-DK" smtClean="0"/>
              <a:t>11-10-2020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242410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3260910-AC64-4D5F-BCFE-BFD1A2C416DF}" type="datetimeFigureOut">
              <a:rPr lang="da-DK" smtClean="0"/>
              <a:t>11-10-2020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6AF3311-2C7C-4A67-A99F-C531C0A273CA}" type="slidenum">
              <a:rPr lang="da-DK" smtClean="0"/>
              <a:t>‹nr.›</a:t>
            </a:fld>
            <a:endParaRPr lang="da-DK"/>
          </a:p>
        </p:txBody>
      </p:sp>
    </p:spTree>
    <p:extLst>
      <p:ext uri="{BB962C8B-B14F-4D97-AF65-F5344CB8AC3E}">
        <p14:creationId xmlns:p14="http://schemas.microsoft.com/office/powerpoint/2010/main" val="237448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60910-AC64-4D5F-BCFE-BFD1A2C416DF}" type="datetimeFigureOut">
              <a:rPr lang="da-DK" smtClean="0"/>
              <a:t>11-10-2020</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F3311-2C7C-4A67-A99F-C531C0A273CA}" type="slidenum">
              <a:rPr lang="da-DK" smtClean="0"/>
              <a:t>‹nr.›</a:t>
            </a:fld>
            <a:endParaRPr lang="da-DK"/>
          </a:p>
        </p:txBody>
      </p:sp>
    </p:spTree>
    <p:extLst>
      <p:ext uri="{BB962C8B-B14F-4D97-AF65-F5344CB8AC3E}">
        <p14:creationId xmlns:p14="http://schemas.microsoft.com/office/powerpoint/2010/main" val="33270395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00DCB98D-A667-4A3E-A0A1-260544CEFD2D}"/>
              </a:ext>
            </a:extLst>
          </p:cNvPr>
          <p:cNvSpPr txBox="1"/>
          <p:nvPr/>
        </p:nvSpPr>
        <p:spPr>
          <a:xfrm>
            <a:off x="421419" y="357809"/>
            <a:ext cx="11370365" cy="4027513"/>
          </a:xfrm>
          <a:prstGeom prst="rect">
            <a:avLst/>
          </a:prstGeom>
          <a:noFill/>
        </p:spPr>
        <p:txBody>
          <a:bodyPr wrap="square">
            <a:spAutoFit/>
          </a:bodyPr>
          <a:lstStyle/>
          <a:p>
            <a:pPr>
              <a:lnSpc>
                <a:spcPct val="106000"/>
              </a:lnSpc>
              <a:spcAft>
                <a:spcPts val="800"/>
              </a:spcAft>
            </a:pPr>
            <a:r>
              <a:rPr lang="da-DK" sz="3200" b="1" dirty="0">
                <a:effectLst/>
                <a:latin typeface="Calibri" panose="020F0502020204030204" pitchFamily="34" charset="0"/>
                <a:ea typeface="Calibri" panose="020F0502020204030204" pitchFamily="34" charset="0"/>
                <a:cs typeface="Times New Roman" panose="02020603050405020304" pitchFamily="18" charset="0"/>
              </a:rPr>
              <a:t>Engang mens Josva opholdt sig ved Jeriko, fik han øje på en mand, der stod foran ham med draget sværd i hånden. Josva gik hen til ham og sagde: »Hører du til os eller til vores fjender?«  Han svarede: »Nej, jeg er fører for Herrens hær. Nu er jeg kommet.« Da kastede Josva sig til jorden og sagde til ham: »Hvad har min herre at sige til sin tjener?«  Herrens hærfører svarede: »Tag dine sandaler af, for det sted, du står på, er helligt.« Det gjorde Josva.</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(Jos. 5,13-15)</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456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6AA5585D-32D4-45A5-B386-44836A4EDA9F}"/>
              </a:ext>
            </a:extLst>
          </p:cNvPr>
          <p:cNvSpPr txBox="1"/>
          <p:nvPr/>
        </p:nvSpPr>
        <p:spPr>
          <a:xfrm>
            <a:off x="151075" y="2647783"/>
            <a:ext cx="11942858" cy="1069332"/>
          </a:xfrm>
          <a:prstGeom prst="rect">
            <a:avLst/>
          </a:prstGeom>
          <a:noFill/>
        </p:spPr>
        <p:txBody>
          <a:bodyPr wrap="square">
            <a:spAutoFit/>
          </a:bodyPr>
          <a:lstStyle/>
          <a:p>
            <a:pPr marL="228600" algn="r">
              <a:lnSpc>
                <a:spcPct val="106000"/>
              </a:lnSpc>
              <a:spcAft>
                <a:spcPts val="800"/>
              </a:spcAft>
            </a:pPr>
            <a:r>
              <a:rPr lang="da-DK" sz="1600" b="1" dirty="0">
                <a:effectLst/>
                <a:latin typeface="Calibri" panose="020F0502020204030204" pitchFamily="34" charset="0"/>
                <a:ea typeface="Calibri" panose="020F0502020204030204" pitchFamily="34" charset="0"/>
                <a:cs typeface="Times New Roman" panose="02020603050405020304" pitchFamily="18" charset="0"/>
              </a:rPr>
              <a:t>Walter Kim: </a:t>
            </a:r>
          </a:p>
          <a:p>
            <a:pPr marL="228600" algn="r">
              <a:lnSpc>
                <a:spcPct val="106000"/>
              </a:lnSpc>
              <a:spcAft>
                <a:spcPts val="800"/>
              </a:spcAft>
            </a:pPr>
            <a:r>
              <a:rPr lang="da-DK" sz="1600" dirty="0">
                <a:latin typeface="Calibri" panose="020F0502020204030204" pitchFamily="34" charset="0"/>
                <a:ea typeface="Calibri" panose="020F0502020204030204" pitchFamily="34" charset="0"/>
                <a:cs typeface="Times New Roman" panose="02020603050405020304" pitchFamily="18" charset="0"/>
              </a:rPr>
              <a:t>P</a:t>
            </a:r>
            <a:r>
              <a:rPr lang="da-DK" sz="1600" dirty="0">
                <a:effectLst/>
                <a:latin typeface="Calibri" panose="020F0502020204030204" pitchFamily="34" charset="0"/>
                <a:ea typeface="Calibri" panose="020F0502020204030204" pitchFamily="34" charset="0"/>
                <a:cs typeface="Times New Roman" panose="02020603050405020304" pitchFamily="18" charset="0"/>
              </a:rPr>
              <a:t>ræsident for National Association of </a:t>
            </a:r>
            <a:r>
              <a:rPr lang="da-DK" sz="1600" dirty="0" err="1">
                <a:effectLst/>
                <a:latin typeface="Calibri" panose="020F0502020204030204" pitchFamily="34" charset="0"/>
                <a:ea typeface="Calibri" panose="020F0502020204030204" pitchFamily="34" charset="0"/>
                <a:cs typeface="Times New Roman" panose="02020603050405020304" pitchFamily="18" charset="0"/>
              </a:rPr>
              <a:t>Evangelicals</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r">
              <a:lnSpc>
                <a:spcPct val="106000"/>
              </a:lnSpc>
              <a:spcAft>
                <a:spcPts val="800"/>
              </a:spcAft>
            </a:pPr>
            <a:r>
              <a:rPr lang="da-DK" sz="16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Tekstfelt 5">
            <a:extLst>
              <a:ext uri="{FF2B5EF4-FFF2-40B4-BE49-F238E27FC236}">
                <a16:creationId xmlns:a16="http://schemas.microsoft.com/office/drawing/2014/main" id="{B8666466-52EE-4D35-9138-1A2EBCF97B24}"/>
              </a:ext>
            </a:extLst>
          </p:cNvPr>
          <p:cNvSpPr txBox="1"/>
          <p:nvPr/>
        </p:nvSpPr>
        <p:spPr>
          <a:xfrm>
            <a:off x="151075" y="596348"/>
            <a:ext cx="11704320" cy="1812291"/>
          </a:xfrm>
          <a:prstGeom prst="rect">
            <a:avLst/>
          </a:prstGeom>
          <a:noFill/>
        </p:spPr>
        <p:txBody>
          <a:bodyPr wrap="square">
            <a:spAutoFit/>
          </a:bodyPr>
          <a:lstStyle/>
          <a:p>
            <a:pPr marL="228600">
              <a:lnSpc>
                <a:spcPct val="106000"/>
              </a:lnSpc>
              <a:spcAft>
                <a:spcPts val="800"/>
              </a:spcAft>
            </a:pPr>
            <a:r>
              <a:rPr lang="da-DK" sz="2000" b="1" dirty="0">
                <a:effectLst/>
                <a:latin typeface="Calibri" panose="020F0502020204030204" pitchFamily="34" charset="0"/>
                <a:ea typeface="Calibri" panose="020F0502020204030204" pitchFamily="34" charset="0"/>
                <a:cs typeface="Times New Roman" panose="02020603050405020304" pitchFamily="18" charset="0"/>
              </a:rPr>
              <a:t>Når vi samler os om disse principper, vil vi også vise dem uden for kirken, at evangelisering ikke er defineret af politik. Snarere motiveres vi af kærlighed til Gud og til vores næste.</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6000"/>
              </a:lnSpc>
              <a:spcAft>
                <a:spcPts val="800"/>
              </a:spcAft>
            </a:pPr>
            <a:r>
              <a:rPr lang="da-DK" sz="2000" b="1" dirty="0">
                <a:effectLst/>
                <a:latin typeface="Calibri" panose="020F0502020204030204" pitchFamily="34" charset="0"/>
                <a:ea typeface="Calibri" panose="020F0502020204030204" pitchFamily="34" charset="0"/>
                <a:cs typeface="Times New Roman" panose="02020603050405020304" pitchFamily="18" charset="0"/>
              </a:rPr>
              <a:t>Vi opfordrer kristne til at slutte sig til os og bekræfte denne erklæring. Nu er tiden inde til at fremme trofast, evangelisk, borgerligt engagement og en bibelsk afbalanceret dagsorden, når vi søger at forpligte os til det bibelske kald om at handle retfærdigt, elske barmhjertighed og vandre ydmygt med vor Gud”.</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Billede 7">
            <a:extLst>
              <a:ext uri="{FF2B5EF4-FFF2-40B4-BE49-F238E27FC236}">
                <a16:creationId xmlns:a16="http://schemas.microsoft.com/office/drawing/2014/main" id="{292C1601-C96A-448C-9785-BB9DC32AE2F0}"/>
              </a:ext>
            </a:extLst>
          </p:cNvPr>
          <p:cNvPicPr>
            <a:picLocks noChangeAspect="1"/>
          </p:cNvPicPr>
          <p:nvPr/>
        </p:nvPicPr>
        <p:blipFill>
          <a:blip r:embed="rId2"/>
          <a:stretch>
            <a:fillRect/>
          </a:stretch>
        </p:blipFill>
        <p:spPr>
          <a:xfrm>
            <a:off x="9989574" y="3429000"/>
            <a:ext cx="2051351" cy="1154782"/>
          </a:xfrm>
          <a:prstGeom prst="rect">
            <a:avLst/>
          </a:prstGeom>
        </p:spPr>
      </p:pic>
    </p:spTree>
    <p:extLst>
      <p:ext uri="{BB962C8B-B14F-4D97-AF65-F5344CB8AC3E}">
        <p14:creationId xmlns:p14="http://schemas.microsoft.com/office/powerpoint/2010/main" val="123863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48796D02-B6D8-44DB-9FEB-9CC7E11C4AA2}"/>
              </a:ext>
            </a:extLst>
          </p:cNvPr>
          <p:cNvPicPr>
            <a:picLocks noChangeAspect="1"/>
          </p:cNvPicPr>
          <p:nvPr/>
        </p:nvPicPr>
        <p:blipFill>
          <a:blip r:embed="rId2"/>
          <a:stretch>
            <a:fillRect/>
          </a:stretch>
        </p:blipFill>
        <p:spPr>
          <a:xfrm>
            <a:off x="196126" y="285708"/>
            <a:ext cx="5067300" cy="6238875"/>
          </a:xfrm>
          <a:prstGeom prst="rect">
            <a:avLst/>
          </a:prstGeom>
        </p:spPr>
      </p:pic>
      <p:sp>
        <p:nvSpPr>
          <p:cNvPr id="4" name="Tekstfelt 3">
            <a:extLst>
              <a:ext uri="{FF2B5EF4-FFF2-40B4-BE49-F238E27FC236}">
                <a16:creationId xmlns:a16="http://schemas.microsoft.com/office/drawing/2014/main" id="{34134FC9-4B94-413D-AF37-9A888E259CA7}"/>
              </a:ext>
            </a:extLst>
          </p:cNvPr>
          <p:cNvSpPr txBox="1"/>
          <p:nvPr/>
        </p:nvSpPr>
        <p:spPr>
          <a:xfrm>
            <a:off x="5422789" y="1574358"/>
            <a:ext cx="6663193" cy="1919051"/>
          </a:xfrm>
          <a:prstGeom prst="rect">
            <a:avLst/>
          </a:prstGeom>
          <a:noFill/>
        </p:spPr>
        <p:txBody>
          <a:bodyPr wrap="square">
            <a:spAutoFit/>
          </a:bodyPr>
          <a:lstStyle/>
          <a:p>
            <a:pPr marL="228600">
              <a:lnSpc>
                <a:spcPct val="106000"/>
              </a:lnSpc>
              <a:spcAft>
                <a:spcPts val="800"/>
              </a:spcAft>
            </a:pPr>
            <a:r>
              <a:rPr lang="da-DK" sz="3600" b="1" dirty="0">
                <a:effectLst/>
                <a:latin typeface="Calibri" panose="020F0502020204030204" pitchFamily="34" charset="0"/>
                <a:ea typeface="Calibri" panose="020F0502020204030204" pitchFamily="34" charset="0"/>
                <a:cs typeface="Times New Roman" panose="02020603050405020304" pitchFamily="18" charset="0"/>
              </a:rPr>
              <a:t>”Jeg vil nødigt bo i samfund, hvor Kristus ikke har været”</a:t>
            </a:r>
          </a:p>
          <a:p>
            <a:pPr marL="228600">
              <a:lnSpc>
                <a:spcPct val="106000"/>
              </a:lnSpc>
              <a:spcAft>
                <a:spcPts val="800"/>
              </a:spcAft>
            </a:pPr>
            <a:r>
              <a:rPr lang="da-DK" sz="1400" b="1" dirty="0">
                <a:latin typeface="Calibri" panose="020F0502020204030204" pitchFamily="34" charset="0"/>
                <a:ea typeface="Calibri" panose="020F0502020204030204" pitchFamily="34" charset="0"/>
                <a:cs typeface="Times New Roman" panose="02020603050405020304" pitchFamily="18" charset="0"/>
              </a:rPr>
              <a:t>T</a:t>
            </a:r>
            <a:r>
              <a:rPr lang="da-DK" sz="1400" b="1" dirty="0">
                <a:effectLst/>
                <a:latin typeface="Calibri" panose="020F0502020204030204" pitchFamily="34" charset="0"/>
                <a:ea typeface="Calibri" panose="020F0502020204030204" pitchFamily="34" charset="0"/>
                <a:cs typeface="Times New Roman" panose="02020603050405020304" pitchFamily="18" charset="0"/>
              </a:rPr>
              <a:t>yske Nobelprisvinder i litteratur, Heinrich Bøll</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6000"/>
              </a:lnSpc>
              <a:spcAft>
                <a:spcPts val="800"/>
              </a:spcAft>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11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551F297-FCB1-4A50-A086-730E948B9D7A}"/>
              </a:ext>
            </a:extLst>
          </p:cNvPr>
          <p:cNvSpPr txBox="1"/>
          <p:nvPr/>
        </p:nvSpPr>
        <p:spPr>
          <a:xfrm>
            <a:off x="310101" y="302150"/>
            <a:ext cx="11449878" cy="4549515"/>
          </a:xfrm>
          <a:prstGeom prst="rect">
            <a:avLst/>
          </a:prstGeom>
          <a:noFill/>
        </p:spPr>
        <p:txBody>
          <a:bodyPr wrap="square">
            <a:spAutoFit/>
          </a:bodyPr>
          <a:lstStyle/>
          <a:p>
            <a:pPr>
              <a:lnSpc>
                <a:spcPct val="106000"/>
              </a:lnSpc>
              <a:spcAft>
                <a:spcPts val="800"/>
              </a:spcAft>
            </a:pPr>
            <a:r>
              <a:rPr lang="da-DK" sz="3200" b="1" dirty="0">
                <a:effectLst/>
                <a:latin typeface="Calibri" panose="020F0502020204030204" pitchFamily="34" charset="0"/>
                <a:ea typeface="Calibri" panose="020F0502020204030204" pitchFamily="34" charset="0"/>
                <a:cs typeface="Times New Roman" panose="02020603050405020304" pitchFamily="18" charset="0"/>
              </a:rPr>
              <a:t>I har hørt, at der er sagt: ›Du skal elske din næste og hade din fjende.‹  Men jeg siger jer: Elsk jeres fjender, og bed for dem, der forfølger jer,  for at I må være jeres himmelske faders børn; for han lader sin sol stå op over onde og gode og lader det regne over retfærdige og uretfærdige.  Hvis I kun elsker dem, der elsker jer, hvad løn kan I så vente? Det gør tolderne også.  Og hvis I kun hilser på jeres brødre, hvad særligt gør I så? Det gør hedningerne også.  Så vær da fuldkomne, som jeres himmelske fader er fuldkommen!</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(Matt. 5,43-48)</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54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0C52877A-1FFC-4D8A-A68D-4096183D23FB}"/>
              </a:ext>
            </a:extLst>
          </p:cNvPr>
          <p:cNvSpPr txBox="1"/>
          <p:nvPr/>
        </p:nvSpPr>
        <p:spPr>
          <a:xfrm>
            <a:off x="63609" y="2289977"/>
            <a:ext cx="12192000" cy="779637"/>
          </a:xfrm>
          <a:prstGeom prst="rect">
            <a:avLst/>
          </a:prstGeom>
          <a:noFill/>
        </p:spPr>
        <p:txBody>
          <a:bodyPr wrap="square">
            <a:spAutoFit/>
          </a:bodyPr>
          <a:lstStyle/>
          <a:p>
            <a:pPr>
              <a:lnSpc>
                <a:spcPct val="106000"/>
              </a:lnSpc>
              <a:spcAft>
                <a:spcPts val="800"/>
              </a:spcAft>
            </a:pPr>
            <a:r>
              <a:rPr lang="da-DK" sz="4400" b="1" dirty="0">
                <a:effectLst/>
                <a:latin typeface="Calibri" panose="020F0502020204030204" pitchFamily="34" charset="0"/>
                <a:ea typeface="Calibri" panose="020F0502020204030204" pitchFamily="34" charset="0"/>
                <a:cs typeface="Times New Roman" panose="02020603050405020304" pitchFamily="18" charset="0"/>
              </a:rPr>
              <a:t>Så vær da fuldkomne, som jeres far er fuldkommen</a:t>
            </a:r>
            <a:endParaRPr lang="da-DK"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035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4ABDB546-D61B-4230-BC1D-3711F39598D4}"/>
              </a:ext>
            </a:extLst>
          </p:cNvPr>
          <p:cNvSpPr txBox="1"/>
          <p:nvPr/>
        </p:nvSpPr>
        <p:spPr>
          <a:xfrm>
            <a:off x="238539" y="516835"/>
            <a:ext cx="11680466" cy="2680221"/>
          </a:xfrm>
          <a:prstGeom prst="rect">
            <a:avLst/>
          </a:prstGeom>
          <a:noFill/>
        </p:spPr>
        <p:txBody>
          <a:bodyPr wrap="square">
            <a:spAutoFit/>
          </a:bodyPr>
          <a:lstStyle/>
          <a:p>
            <a:pPr>
              <a:lnSpc>
                <a:spcPct val="106000"/>
              </a:lnSpc>
              <a:spcAft>
                <a:spcPts val="800"/>
              </a:spcAft>
            </a:pPr>
            <a:r>
              <a:rPr lang="da-DK" sz="3200" b="1" dirty="0">
                <a:effectLst/>
                <a:latin typeface="Calibri" panose="020F0502020204030204" pitchFamily="34" charset="0"/>
                <a:ea typeface="Calibri" panose="020F0502020204030204" pitchFamily="34" charset="0"/>
                <a:cs typeface="Times New Roman" panose="02020603050405020304" pitchFamily="18" charset="0"/>
              </a:rPr>
              <a:t>»Hører du til os eller til vores fjender?«  Han svarede: »Nej, jeg er fører for Herrens hær. Nu er jeg kommet.« Da kastede Josva sig til jorden og sagde til ham: »Hvad har min herre at sige til sin tjener?«  Herrens hærfører svarede: »Tag dine sandaler af, for det sted, du står på, er helligt.«. </a:t>
            </a:r>
            <a:r>
              <a:rPr lang="da-DK" sz="1600" b="1" dirty="0">
                <a:effectLst/>
                <a:latin typeface="Calibri" panose="020F0502020204030204" pitchFamily="34" charset="0"/>
                <a:ea typeface="Calibri" panose="020F0502020204030204" pitchFamily="34" charset="0"/>
                <a:cs typeface="Times New Roman" panose="02020603050405020304" pitchFamily="18" charset="0"/>
              </a:rPr>
              <a:t>(Jos. 5,13-15)</a:t>
            </a:r>
            <a:endParaRPr lang="da-DK"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21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51292A5-1A26-4092-B9F6-1DB32238852C}"/>
              </a:ext>
            </a:extLst>
          </p:cNvPr>
          <p:cNvSpPr txBox="1"/>
          <p:nvPr/>
        </p:nvSpPr>
        <p:spPr>
          <a:xfrm>
            <a:off x="421419" y="556591"/>
            <a:ext cx="11521440" cy="3240695"/>
          </a:xfrm>
          <a:prstGeom prst="rect">
            <a:avLst/>
          </a:prstGeom>
          <a:noFill/>
        </p:spPr>
        <p:txBody>
          <a:bodyPr wrap="square">
            <a:spAutoFit/>
          </a:bodyPr>
          <a:lstStyle/>
          <a:p>
            <a:pPr>
              <a:lnSpc>
                <a:spcPct val="106000"/>
              </a:lnSpc>
              <a:spcAft>
                <a:spcPts val="800"/>
              </a:spcAft>
            </a:pPr>
            <a:r>
              <a:rPr lang="da-DK" sz="4400" b="1" dirty="0">
                <a:effectLst/>
                <a:latin typeface="Calibri" panose="020F0502020204030204" pitchFamily="34" charset="0"/>
                <a:ea typeface="Calibri" panose="020F0502020204030204" pitchFamily="34" charset="0"/>
                <a:cs typeface="Times New Roman" panose="02020603050405020304" pitchFamily="18" charset="0"/>
              </a:rPr>
              <a:t>Vi falder så let i grøften: ”Dem og os”</a:t>
            </a:r>
            <a:endParaRPr lang="da-DK"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da-DK" sz="4400" b="1" dirty="0">
                <a:effectLst/>
                <a:latin typeface="Calibri" panose="020F0502020204030204" pitchFamily="34" charset="0"/>
                <a:ea typeface="Calibri" panose="020F0502020204030204" pitchFamily="34" charset="0"/>
                <a:cs typeface="Times New Roman" panose="02020603050405020304" pitchFamily="18" charset="0"/>
              </a:rPr>
              <a:t>Gud boykotter ingen</a:t>
            </a:r>
          </a:p>
          <a:p>
            <a:pPr>
              <a:lnSpc>
                <a:spcPct val="106000"/>
              </a:lnSpc>
              <a:spcAft>
                <a:spcPts val="800"/>
              </a:spcAft>
            </a:pPr>
            <a:r>
              <a:rPr lang="da-DK" sz="4400" b="1" dirty="0">
                <a:effectLst/>
                <a:latin typeface="Calibri" panose="020F0502020204030204" pitchFamily="34" charset="0"/>
                <a:ea typeface="Calibri" panose="020F0502020204030204" pitchFamily="34" charset="0"/>
                <a:cs typeface="Times New Roman" panose="02020603050405020304" pitchFamily="18" charset="0"/>
              </a:rPr>
              <a:t>Elsk dine fjender</a:t>
            </a:r>
          </a:p>
          <a:p>
            <a:pPr>
              <a:lnSpc>
                <a:spcPct val="106000"/>
              </a:lnSpc>
              <a:spcAft>
                <a:spcPts val="800"/>
              </a:spcAft>
            </a:pPr>
            <a:endParaRPr lang="da-DK"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002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B754A546-C6E8-4832-BC32-B360C35A1F5D}"/>
              </a:ext>
            </a:extLst>
          </p:cNvPr>
          <p:cNvPicPr>
            <a:picLocks noChangeAspect="1"/>
          </p:cNvPicPr>
          <p:nvPr/>
        </p:nvPicPr>
        <p:blipFill>
          <a:blip r:embed="rId2"/>
          <a:stretch>
            <a:fillRect/>
          </a:stretch>
        </p:blipFill>
        <p:spPr>
          <a:xfrm>
            <a:off x="157316" y="829904"/>
            <a:ext cx="6096000" cy="4057650"/>
          </a:xfrm>
          <a:prstGeom prst="rect">
            <a:avLst/>
          </a:prstGeom>
        </p:spPr>
      </p:pic>
      <p:sp>
        <p:nvSpPr>
          <p:cNvPr id="4" name="Tekstfelt 3">
            <a:extLst>
              <a:ext uri="{FF2B5EF4-FFF2-40B4-BE49-F238E27FC236}">
                <a16:creationId xmlns:a16="http://schemas.microsoft.com/office/drawing/2014/main" id="{1BD9A5D3-67B3-4C84-BB93-2A3F257AD298}"/>
              </a:ext>
            </a:extLst>
          </p:cNvPr>
          <p:cNvSpPr txBox="1"/>
          <p:nvPr/>
        </p:nvSpPr>
        <p:spPr>
          <a:xfrm>
            <a:off x="6416702" y="914400"/>
            <a:ext cx="5617982" cy="3046988"/>
          </a:xfrm>
          <a:prstGeom prst="rect">
            <a:avLst/>
          </a:prstGeom>
          <a:noFill/>
        </p:spPr>
        <p:txBody>
          <a:bodyPr wrap="square">
            <a:spAutoFit/>
          </a:bodyPr>
          <a:lstStyle/>
          <a:p>
            <a:r>
              <a:rPr lang="da-DK" sz="2400" b="1" dirty="0">
                <a:effectLst/>
                <a:latin typeface="Calibri" panose="020F0502020204030204" pitchFamily="34" charset="0"/>
                <a:ea typeface="Calibri" panose="020F0502020204030204" pitchFamily="34" charset="0"/>
                <a:cs typeface="Times New Roman" panose="02020603050405020304" pitchFamily="18" charset="0"/>
              </a:rPr>
              <a:t>”Vi er kaldet til at minde os selv om Europas kristne fundament ved at danne en demokratisk model for ledelse gennem forsoning, som udvikler sig til et ”fællesskab af folk” i frihed, ligeværdighed, solidaritet og fred og som er dybt rodfæstet i grundlæggende kristne værdier” </a:t>
            </a:r>
            <a:r>
              <a:rPr lang="da-DK" sz="2400"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a:effectLst/>
                <a:latin typeface="Calibri" panose="020F0502020204030204" pitchFamily="34" charset="0"/>
                <a:ea typeface="Calibri" panose="020F0502020204030204" pitchFamily="34" charset="0"/>
                <a:cs typeface="Times New Roman" panose="02020603050405020304" pitchFamily="18" charset="0"/>
              </a:rPr>
              <a:t>(Robert Schuman – fransk udenrigsminister og Europas ”far”)</a:t>
            </a:r>
            <a:endParaRPr lang="da-DK" sz="1200" b="1" dirty="0"/>
          </a:p>
        </p:txBody>
      </p:sp>
    </p:spTree>
    <p:extLst>
      <p:ext uri="{BB962C8B-B14F-4D97-AF65-F5344CB8AC3E}">
        <p14:creationId xmlns:p14="http://schemas.microsoft.com/office/powerpoint/2010/main" val="30516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DD2FB51-D117-4291-9663-BAFC6372077A}"/>
              </a:ext>
            </a:extLst>
          </p:cNvPr>
          <p:cNvSpPr txBox="1"/>
          <p:nvPr/>
        </p:nvSpPr>
        <p:spPr>
          <a:xfrm>
            <a:off x="87464" y="1757238"/>
            <a:ext cx="11823590" cy="2008242"/>
          </a:xfrm>
          <a:prstGeom prst="rect">
            <a:avLst/>
          </a:prstGeom>
          <a:noFill/>
        </p:spPr>
        <p:txBody>
          <a:bodyPr wrap="square">
            <a:spAutoFit/>
          </a:bodyPr>
          <a:lstStyle/>
          <a:p>
            <a:pPr marL="228600">
              <a:lnSpc>
                <a:spcPct val="106000"/>
              </a:lnSpc>
              <a:spcAft>
                <a:spcPts val="800"/>
              </a:spcAft>
            </a:pPr>
            <a:r>
              <a:rPr lang="da-DK" sz="6000" b="1" dirty="0">
                <a:effectLst/>
                <a:latin typeface="Calibri" panose="020F0502020204030204" pitchFamily="34" charset="0"/>
                <a:ea typeface="Calibri" panose="020F0502020204030204" pitchFamily="34" charset="0"/>
                <a:cs typeface="Times New Roman" panose="02020603050405020304" pitchFamily="18" charset="0"/>
              </a:rPr>
              <a:t>Hvordan forholder vi os i en verden med en voldsom polarisering?</a:t>
            </a:r>
            <a:endParaRPr lang="da-DK"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27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AFD8B2BB-196B-4067-B0A5-4FE51345D1D5}"/>
              </a:ext>
            </a:extLst>
          </p:cNvPr>
          <p:cNvPicPr>
            <a:picLocks noChangeAspect="1"/>
          </p:cNvPicPr>
          <p:nvPr/>
        </p:nvPicPr>
        <p:blipFill>
          <a:blip r:embed="rId2"/>
          <a:stretch>
            <a:fillRect/>
          </a:stretch>
        </p:blipFill>
        <p:spPr>
          <a:xfrm>
            <a:off x="178491" y="298922"/>
            <a:ext cx="3486150" cy="1314450"/>
          </a:xfrm>
          <a:prstGeom prst="rect">
            <a:avLst/>
          </a:prstGeom>
        </p:spPr>
      </p:pic>
      <p:pic>
        <p:nvPicPr>
          <p:cNvPr id="3" name="Billede 2">
            <a:extLst>
              <a:ext uri="{FF2B5EF4-FFF2-40B4-BE49-F238E27FC236}">
                <a16:creationId xmlns:a16="http://schemas.microsoft.com/office/drawing/2014/main" id="{8019C52F-BE0B-4764-A78A-E70D266AB0B6}"/>
              </a:ext>
            </a:extLst>
          </p:cNvPr>
          <p:cNvPicPr>
            <a:picLocks noChangeAspect="1"/>
          </p:cNvPicPr>
          <p:nvPr/>
        </p:nvPicPr>
        <p:blipFill>
          <a:blip r:embed="rId3"/>
          <a:stretch>
            <a:fillRect/>
          </a:stretch>
        </p:blipFill>
        <p:spPr>
          <a:xfrm>
            <a:off x="178490" y="2567678"/>
            <a:ext cx="3486149" cy="1960959"/>
          </a:xfrm>
          <a:prstGeom prst="rect">
            <a:avLst/>
          </a:prstGeom>
        </p:spPr>
      </p:pic>
      <p:sp>
        <p:nvSpPr>
          <p:cNvPr id="5" name="Tekstfelt 4">
            <a:extLst>
              <a:ext uri="{FF2B5EF4-FFF2-40B4-BE49-F238E27FC236}">
                <a16:creationId xmlns:a16="http://schemas.microsoft.com/office/drawing/2014/main" id="{6AA5585D-32D4-45A5-B386-44836A4EDA9F}"/>
              </a:ext>
            </a:extLst>
          </p:cNvPr>
          <p:cNvSpPr txBox="1"/>
          <p:nvPr/>
        </p:nvSpPr>
        <p:spPr>
          <a:xfrm>
            <a:off x="-151075" y="4754880"/>
            <a:ext cx="3815714" cy="1291700"/>
          </a:xfrm>
          <a:prstGeom prst="rect">
            <a:avLst/>
          </a:prstGeom>
          <a:noFill/>
        </p:spPr>
        <p:txBody>
          <a:bodyPr wrap="square">
            <a:spAutoFit/>
          </a:bodyPr>
          <a:lstStyle/>
          <a:p>
            <a:pPr marL="228600">
              <a:lnSpc>
                <a:spcPct val="106000"/>
              </a:lnSpc>
              <a:spcAft>
                <a:spcPts val="800"/>
              </a:spcAft>
            </a:pPr>
            <a:r>
              <a:rPr lang="da-DK" sz="3200" b="1" dirty="0">
                <a:effectLst/>
                <a:latin typeface="Calibri" panose="020F0502020204030204" pitchFamily="34" charset="0"/>
                <a:ea typeface="Calibri" panose="020F0502020204030204" pitchFamily="34" charset="0"/>
                <a:cs typeface="Times New Roman" panose="02020603050405020304" pitchFamily="18" charset="0"/>
              </a:rPr>
              <a:t>Walter Kim: </a:t>
            </a:r>
          </a:p>
          <a:p>
            <a:pPr marL="228600">
              <a:lnSpc>
                <a:spcPct val="106000"/>
              </a:lnSpc>
              <a:spcAft>
                <a:spcPts val="800"/>
              </a:spcAft>
            </a:pPr>
            <a:r>
              <a:rPr lang="da-DK" dirty="0">
                <a:latin typeface="Calibri" panose="020F0502020204030204" pitchFamily="34" charset="0"/>
                <a:ea typeface="Calibri" panose="020F0502020204030204" pitchFamily="34" charset="0"/>
                <a:cs typeface="Times New Roman" panose="02020603050405020304" pitchFamily="18" charset="0"/>
              </a:rPr>
              <a:t>P</a:t>
            </a:r>
            <a:r>
              <a:rPr lang="da-DK" sz="1800" dirty="0">
                <a:effectLst/>
                <a:latin typeface="Calibri" panose="020F0502020204030204" pitchFamily="34" charset="0"/>
                <a:ea typeface="Calibri" panose="020F0502020204030204" pitchFamily="34" charset="0"/>
                <a:cs typeface="Times New Roman" panose="02020603050405020304" pitchFamily="18" charset="0"/>
              </a:rPr>
              <a:t>ræsident for National Association of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Evangelicals</a:t>
            </a:r>
            <a:r>
              <a:rPr lang="da-DK" sz="1800" dirty="0">
                <a:effectLst/>
                <a:latin typeface="Calibri" panose="020F0502020204030204" pitchFamily="34" charset="0"/>
                <a:ea typeface="Calibri" panose="020F0502020204030204" pitchFamily="34" charset="0"/>
                <a:cs typeface="Times New Roman" panose="02020603050405020304" pitchFamily="18" charset="0"/>
              </a:rPr>
              <a: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felt 6">
            <a:extLst>
              <a:ext uri="{FF2B5EF4-FFF2-40B4-BE49-F238E27FC236}">
                <a16:creationId xmlns:a16="http://schemas.microsoft.com/office/drawing/2014/main" id="{4C45A348-5C6C-4E03-B57B-9EE11D33EFC1}"/>
              </a:ext>
            </a:extLst>
          </p:cNvPr>
          <p:cNvSpPr txBox="1"/>
          <p:nvPr/>
        </p:nvSpPr>
        <p:spPr>
          <a:xfrm>
            <a:off x="3896139" y="238539"/>
            <a:ext cx="8181892" cy="6034985"/>
          </a:xfrm>
          <a:prstGeom prst="rect">
            <a:avLst/>
          </a:prstGeom>
          <a:noFill/>
        </p:spPr>
        <p:txBody>
          <a:bodyPr wrap="square">
            <a:spAutoFit/>
          </a:bodyPr>
          <a:lstStyle/>
          <a:p>
            <a:pPr marL="228600">
              <a:lnSpc>
                <a:spcPct val="106000"/>
              </a:lnSpc>
              <a:spcAft>
                <a:spcPts val="800"/>
              </a:spcAft>
            </a:pPr>
            <a:r>
              <a:rPr lang="da-DK" sz="2000" b="1" dirty="0">
                <a:effectLst/>
                <a:latin typeface="Calibri" panose="020F0502020204030204" pitchFamily="34" charset="0"/>
                <a:ea typeface="Calibri" panose="020F0502020204030204" pitchFamily="34" charset="0"/>
                <a:cs typeface="Times New Roman" panose="02020603050405020304" pitchFamily="18" charset="0"/>
              </a:rPr>
              <a:t>”Polarisering er som kraftige magneter placeret i vores ideologiske spektrum. De trækker os fra hinanden og klumper os sammen i stammer. Vi har svært ved at bryde væk fra den magnetiske sikkerhed ved at være sammen med ligesindede mennesker, der styrker vores ligesindede.” </a:t>
            </a:r>
          </a:p>
          <a:p>
            <a:pPr marL="228600">
              <a:lnSpc>
                <a:spcPct val="106000"/>
              </a:lnSpc>
              <a:spcAft>
                <a:spcPts val="800"/>
              </a:spcAft>
            </a:pPr>
            <a:r>
              <a:rPr lang="da-DK" sz="2000" b="1" dirty="0">
                <a:effectLst/>
                <a:latin typeface="Calibri" panose="020F0502020204030204" pitchFamily="34" charset="0"/>
                <a:ea typeface="Calibri" panose="020F0502020204030204" pitchFamily="34" charset="0"/>
                <a:cs typeface="Times New Roman" panose="02020603050405020304" pitchFamily="18" charset="0"/>
              </a:rPr>
              <a:t>”Af denne grund har National Association of </a:t>
            </a:r>
            <a:r>
              <a:rPr lang="da-DK" sz="2000" b="1" dirty="0" err="1">
                <a:effectLst/>
                <a:latin typeface="Calibri" panose="020F0502020204030204" pitchFamily="34" charset="0"/>
                <a:ea typeface="Calibri" panose="020F0502020204030204" pitchFamily="34" charset="0"/>
                <a:cs typeface="Times New Roman" panose="02020603050405020304" pitchFamily="18" charset="0"/>
              </a:rPr>
              <a:t>Evangelicals</a:t>
            </a:r>
            <a:r>
              <a:rPr lang="da-DK" sz="2000" b="1" dirty="0">
                <a:effectLst/>
                <a:latin typeface="Calibri" panose="020F0502020204030204" pitchFamily="34" charset="0"/>
                <a:ea typeface="Calibri" panose="020F0502020204030204" pitchFamily="34" charset="0"/>
                <a:cs typeface="Times New Roman" panose="02020603050405020304" pitchFamily="18" charset="0"/>
              </a:rPr>
              <a:t> (NAE) og World Relief offentliggjort en kort erklæring om anger, fornyelse og beslutsomhed. Det er baseret på 2004 NAE-dokumentet For nationens sundhed, et evangelisk kald til borgerligt ansvar og en guide til offentlig ledelse”</a:t>
            </a:r>
          </a:p>
          <a:p>
            <a:pPr marL="228600">
              <a:lnSpc>
                <a:spcPct val="106000"/>
              </a:lnSpc>
              <a:spcAft>
                <a:spcPts val="800"/>
              </a:spcAft>
            </a:pPr>
            <a:r>
              <a:rPr lang="da-DK" sz="2000" b="1" dirty="0">
                <a:effectLst/>
                <a:latin typeface="Calibri" panose="020F0502020204030204" pitchFamily="34" charset="0"/>
                <a:ea typeface="Calibri" panose="020F0502020204030204" pitchFamily="34" charset="0"/>
                <a:cs typeface="Times New Roman" panose="02020603050405020304" pitchFamily="18" charset="0"/>
              </a:rPr>
              <a:t>”Erklæringen fokuserer på otte brede spørgsmål af moralsk betydning, der er rodfæstet i bibelske overbevisninger: beskyttelse af religionsfrihed, beskyttelse af livets hellighed, styrkelse af familier, søgning efter retfærdighed for de fattige og sårbare, bevarelse af menneskerettigheder, forfølgelse af raceretfærdighed, tilbageholdelse af vold og omsorg for alt, hvad der er skabt af Gud”</a:t>
            </a:r>
          </a:p>
          <a:p>
            <a:pPr marL="228600">
              <a:lnSpc>
                <a:spcPct val="106000"/>
              </a:lnSpc>
              <a:spcAft>
                <a:spcPts val="800"/>
              </a:spcAft>
            </a:pPr>
            <a:endParaRPr lang="da-DK" sz="2000" b="1"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6000"/>
              </a:lnSpc>
              <a:spcAft>
                <a:spcPts val="800"/>
              </a:spcAft>
            </a:pP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1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94A62FC8-B430-4D54-A183-F96529D07A59}"/>
              </a:ext>
            </a:extLst>
          </p:cNvPr>
          <p:cNvSpPr txBox="1"/>
          <p:nvPr/>
        </p:nvSpPr>
        <p:spPr>
          <a:xfrm>
            <a:off x="341907" y="445272"/>
            <a:ext cx="11569148" cy="3546099"/>
          </a:xfrm>
          <a:prstGeom prst="rect">
            <a:avLst/>
          </a:prstGeom>
          <a:noFill/>
        </p:spPr>
        <p:txBody>
          <a:bodyPr wrap="square">
            <a:spAutoFit/>
          </a:bodyPr>
          <a:lstStyle/>
          <a:p>
            <a:pPr marL="228600">
              <a:lnSpc>
                <a:spcPct val="106000"/>
              </a:lnSpc>
              <a:spcAft>
                <a:spcPts val="800"/>
              </a:spcAft>
            </a:pPr>
            <a:r>
              <a:rPr lang="da-DK" sz="2000" b="1" dirty="0">
                <a:effectLst/>
                <a:latin typeface="Calibri" panose="020F0502020204030204" pitchFamily="34" charset="0"/>
                <a:ea typeface="Calibri" panose="020F0502020204030204" pitchFamily="34" charset="0"/>
                <a:cs typeface="Times New Roman" panose="02020603050405020304" pitchFamily="18" charset="0"/>
              </a:rPr>
              <a:t>”Vi befinder os i en periode i vort samfund, hvor den evangeliske tro defineres snævert og misforstås af mange, med langsigtede konsekvenser for vores vidnesbyrd om evangeliet. Vi søger at præsentere en tankevækkende, ydmyg, bibelsk grundet erklæring om vores identitet, som vi beder om, skal fungere som et lys, der skinner på en bakketop og til vor Faders herlighed i himlen</a:t>
            </a:r>
            <a:r>
              <a:rPr lang="da-DK" sz="2000" dirty="0">
                <a:effectLst/>
                <a:latin typeface="Calibri" panose="020F0502020204030204" pitchFamily="34" charset="0"/>
                <a:ea typeface="Calibri" panose="020F0502020204030204" pitchFamily="34" charset="0"/>
                <a:cs typeface="Times New Roman" panose="02020603050405020304" pitchFamily="18" charset="0"/>
              </a:rPr>
              <a:t> (Matt. 5: 14–16).</a:t>
            </a:r>
          </a:p>
          <a:p>
            <a:pPr marL="228600">
              <a:lnSpc>
                <a:spcPct val="106000"/>
              </a:lnSpc>
              <a:spcAft>
                <a:spcPts val="800"/>
              </a:spcAft>
            </a:pPr>
            <a:r>
              <a:rPr lang="da-DK"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6000"/>
              </a:lnSpc>
              <a:spcAft>
                <a:spcPts val="800"/>
              </a:spcAft>
            </a:pPr>
            <a:r>
              <a:rPr lang="da-DK" sz="2000" b="1" dirty="0">
                <a:effectLst/>
                <a:latin typeface="Calibri" panose="020F0502020204030204" pitchFamily="34" charset="0"/>
                <a:ea typeface="Calibri" panose="020F0502020204030204" pitchFamily="34" charset="0"/>
                <a:cs typeface="Times New Roman" panose="02020603050405020304" pitchFamily="18" charset="0"/>
              </a:rPr>
              <a:t>”Disse bibelske værdier forener os på tværs af kirkesamfund, geografisk, etnisk og politiske partier. For mange, især unge og farvede, er blevet fremmedgjort af den evangeliske kristendom, de har set præsenteret offentligt i de senere år, og de kan med rette undre sig over, om der er et hjem for dem i vores evangeliske verden. Vi har mulighed for at bekræfte med overbevisning og klarhed, at vores tradition er forankret i troskab til Kristus og hans riges værdier.</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8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882</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Calibri</vt:lpstr>
      <vt:lpstr>Calibri Light</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Poul Kirk</dc:creator>
  <cp:lastModifiedBy>Poul Kirk</cp:lastModifiedBy>
  <cp:revision>6</cp:revision>
  <dcterms:created xsi:type="dcterms:W3CDTF">2020-10-10T08:48:52Z</dcterms:created>
  <dcterms:modified xsi:type="dcterms:W3CDTF">2020-10-11T05:39:06Z</dcterms:modified>
</cp:coreProperties>
</file>