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20"/>
  </p:notesMasterIdLst>
  <p:sldIdLst>
    <p:sldId id="349" r:id="rId5"/>
    <p:sldId id="362" r:id="rId6"/>
    <p:sldId id="351" r:id="rId7"/>
    <p:sldId id="363" r:id="rId8"/>
    <p:sldId id="365" r:id="rId9"/>
    <p:sldId id="366" r:id="rId10"/>
    <p:sldId id="373" r:id="rId11"/>
    <p:sldId id="368" r:id="rId12"/>
    <p:sldId id="369" r:id="rId13"/>
    <p:sldId id="370" r:id="rId14"/>
    <p:sldId id="372" r:id="rId15"/>
    <p:sldId id="360" r:id="rId16"/>
    <p:sldId id="374" r:id="rId17"/>
    <p:sldId id="375" r:id="rId18"/>
    <p:sldId id="376" r:id="rId19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73C26"/>
    <a:srgbClr val="002F4A"/>
    <a:srgbClr val="3B3937"/>
    <a:srgbClr val="9CC925"/>
    <a:srgbClr val="4E69A2"/>
    <a:srgbClr val="FFB339"/>
    <a:srgbClr val="DF2A2A"/>
    <a:srgbClr val="FFFFFF"/>
    <a:srgbClr val="36B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78321" autoAdjust="0"/>
  </p:normalViewPr>
  <p:slideViewPr>
    <p:cSldViewPr snapToGrid="0">
      <p:cViewPr varScale="1">
        <p:scale>
          <a:sx n="91" d="100"/>
          <a:sy n="91" d="100"/>
        </p:scale>
        <p:origin x="1336" y="-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6F1E9-EDD4-4069-BB2C-CFFC7F4EC080}" type="datetimeFigureOut">
              <a:rPr lang="en-DK" smtClean="0"/>
              <a:t>4/5/24</a:t>
            </a:fld>
            <a:endParaRPr lang="en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1DDC8-DD5A-43BA-A61E-ED110DB31F33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1303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84520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10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44750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31871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12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74743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13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996858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14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1837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15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1571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2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36654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3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17536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4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34740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5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48592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6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0291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7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25833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8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318062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A1DDC8-DD5A-43BA-A61E-ED110DB31F33}" type="slidenum">
              <a:rPr lang="en-DK" smtClean="0"/>
              <a:t>9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3867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15067" y="667900"/>
            <a:ext cx="4939200" cy="273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406400" y="3502300"/>
            <a:ext cx="4939200" cy="1235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6505367" y="667900"/>
            <a:ext cx="5272000" cy="548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14856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 rtl="0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 rtl="0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 rtl="0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 rtl="0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04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5825333"/>
            <a:ext cx="12192000" cy="103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415600" y="6028533"/>
            <a:ext cx="106392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49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415667" y="1108233"/>
            <a:ext cx="7113200" cy="165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3333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415600" y="2828567"/>
            <a:ext cx="7113200" cy="12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1485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1219170" lvl="1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828754" lvl="2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2438339" lvl="3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3047924" lvl="4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3657509" lvl="5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4267093" lvl="6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4876678" lvl="7" indent="-39792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5486263" lvl="8" indent="-397923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6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F7B398-D865-AA4F-7C40-77F451AE88C4}"/>
              </a:ext>
            </a:extLst>
          </p:cNvPr>
          <p:cNvSpPr/>
          <p:nvPr userDrawn="1"/>
        </p:nvSpPr>
        <p:spPr>
          <a:xfrm>
            <a:off x="2565400" y="5879947"/>
            <a:ext cx="9626600" cy="675350"/>
          </a:xfrm>
          <a:prstGeom prst="rect">
            <a:avLst/>
          </a:prstGeom>
          <a:solidFill>
            <a:srgbClr val="36B5CF"/>
          </a:solidFill>
          <a:ln>
            <a:solidFill>
              <a:srgbClr val="36B5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pic>
        <p:nvPicPr>
          <p:cNvPr id="4" name="Billede 4">
            <a:extLst>
              <a:ext uri="{FF2B5EF4-FFF2-40B4-BE49-F238E27FC236}">
                <a16:creationId xmlns:a16="http://schemas.microsoft.com/office/drawing/2014/main" id="{5FDD6EC2-CF57-FEC3-B7FD-62A0C7673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900" y="5879947"/>
            <a:ext cx="1790700" cy="6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8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5466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998807" y="2721114"/>
            <a:ext cx="97892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Opstandelsesdimensionen</a:t>
            </a:r>
            <a:endParaRPr lang="da-DK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3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891569" y="464234"/>
            <a:ext cx="10264111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Opstandelsen giver livet en ny dimension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Opstandelsen starter en ny god cirkel.</a:t>
            </a:r>
            <a:endParaRPr lang="da-DK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 Herre vi vil gerne se Jesus) Hvis hvedekornet ikke falder i jorden og dør, bliver det kun det ene korn, men hvis det dør, bærer det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mange  fold.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(Joh 12:24 )</a:t>
            </a:r>
          </a:p>
          <a:p>
            <a:endParaRPr lang="da-DK" sz="3600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88499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891569" y="464234"/>
            <a:ext cx="10264111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Opstandelsen giver livet en ny dimension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Opstandelsen garanterer  kvalitet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Hvad der bliver sået i forgængelighed, opstår i uforgængelighed, Hvad der bliver sået i vanære, opstår i herlighed. Hvad der bliver sået i svaghed, opstår i kraft.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(1.Kor.15:42-44)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68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454276" y="540568"/>
            <a:ext cx="9713627" cy="9725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da-DK" sz="40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Konsekvens &amp; Mulighed:</a:t>
            </a:r>
          </a:p>
          <a:p>
            <a:endParaRPr lang="da-DK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Omvend dig og se på korset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den død, han døde, døde han fra synden en gang for alle. Det liv, han lever, lever han for Gud. 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Sådan skal også I se på jer selv: I er døde for synden, men levende for Gud i Kristus Jesus.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(Rom.6: 10)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5051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9110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</a:t>
            </a:r>
            <a:r>
              <a:rPr lang="da-DK" sz="40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Konsekvens &amp; Mulighed:</a:t>
            </a:r>
          </a:p>
          <a:p>
            <a:endParaRPr lang="da-DK" sz="4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Tro på opstandelseskraftens kvalitet og mangfoldiggørelse i dit liv: 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endParaRPr lang="da-DK" sz="4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Forvent et under</a:t>
            </a:r>
            <a:endParaRPr lang="da-DK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Så et mirakel</a:t>
            </a:r>
            <a:endParaRPr lang="da-DK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151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8956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da-DK" sz="40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Konsekvens &amp; Mulighed:</a:t>
            </a:r>
          </a:p>
          <a:p>
            <a:endParaRPr lang="da-DK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Lev med evighedsperspektivet.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Aldrig for svagt.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Aldrig for sent.</a:t>
            </a:r>
            <a:endParaRPr lang="da-DK" sz="3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Så længe du vender dig mod korset 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og tror på opstandelseskraften i dit liv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7029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7355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da-DK" sz="40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Konsekvens &amp; Mulighed:</a:t>
            </a: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hvor overvældende stor hans magt er hos os, der tror i kraft af hans mægtige styrke.  Med den magt virkede han i Kristus, da han oprejste ham fra de døde </a:t>
            </a:r>
            <a:r>
              <a:rPr lang="da-DK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(Ef.1.19-20)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412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             </a:t>
            </a:r>
          </a:p>
          <a:p>
            <a:endParaRPr lang="da-DK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da-DK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da-DK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</a:t>
            </a:r>
            <a:r>
              <a:rPr lang="da-DK" sz="3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Den onde cirkel: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da-DK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</a:t>
            </a: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 du sår, skal du høste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518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830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</a:t>
            </a:r>
          </a:p>
          <a:p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Gælden er indfriet!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Tåbe! Det, du sår får ikke liv, hvis det ikke dør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.(1.Kor.15:36)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979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7632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     </a:t>
            </a:r>
          </a:p>
          <a:p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  <a:endParaRPr lang="da-DK" sz="40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Gælden er indfriet!</a:t>
            </a:r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ham har vi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forløsning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ved hans blod, tilgivelse for vore synder ved Guds rige nåde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(Ef.1:7)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293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9294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Gælden er indfriet!</a:t>
            </a:r>
            <a:endParaRPr lang="da-DK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ham har vi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forløsning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ved hans blod, tilgivelse for vore synder ved Guds rige nåde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(Ef.1:7)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Kristus har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løskøbt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os fra lovens forbandelse </a:t>
            </a:r>
            <a:r>
              <a:rPr lang="da-DK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…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</a:t>
            </a:r>
            <a:r>
              <a:rPr lang="da-DK" sz="3600" b="0" i="0" u="none" strike="noStrike" dirty="0">
                <a:solidFill>
                  <a:srgbClr val="000000"/>
                </a:solidFill>
                <a:effectLst/>
                <a:latin typeface="Manuale"/>
              </a:rPr>
              <a:t>or at velsignelsen til Abraham kunne nå ud til hedningerne i Kristus Jesus,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(Gal.3:13- 14 )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129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8248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Kontoen kan igen fyldes</a:t>
            </a:r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Tyven er kommet for at stjæle og ødelægge, jeg er kommet for at I skal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have liv og have i overflod.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(Joh.10:10)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785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8248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Kontoen kan igen fyldes</a:t>
            </a:r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Min Gud vil fuldt ud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 jer alt, hvad I har brug for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af sin rigdom på herlighed i Kristus Jesus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(Fil. 4:19) 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4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1229193" y="554636"/>
            <a:ext cx="9713627" cy="7755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Korset brød den onde cirkel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endParaRPr lang="da-DK" sz="4000" b="1" u="sng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Klimaks på Korset:</a:t>
            </a: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Det er fuldbragt </a:t>
            </a: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Det er perfekt perfekt </a:t>
            </a:r>
          </a:p>
          <a:p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Det er fuldkomment.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184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42FC70F-EB62-8E34-60E6-CF2C43675BDF}"/>
              </a:ext>
            </a:extLst>
          </p:cNvPr>
          <p:cNvSpPr txBox="1"/>
          <p:nvPr/>
        </p:nvSpPr>
        <p:spPr>
          <a:xfrm>
            <a:off x="891569" y="464234"/>
            <a:ext cx="10264111" cy="707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da-DK" sz="4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Opstandelsen giver livet en ny dimension</a:t>
            </a:r>
            <a:endParaRPr lang="da-DK" sz="4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a-DK" sz="40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Opstandelsen starter en ny god cirkel:</a:t>
            </a:r>
            <a:endParaRPr lang="da-DK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</a:t>
            </a:r>
            <a:r>
              <a:rPr lang="da-DK" sz="3600" b="0" i="0" u="none" strike="noStrike" dirty="0">
                <a:solidFill>
                  <a:srgbClr val="000000"/>
                </a:solidFill>
                <a:effectLst/>
                <a:latin typeface="Manuale"/>
              </a:rPr>
              <a:t>Hvad et menneske sår, skal det også høste  </a:t>
            </a: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solidFill>
                  <a:srgbClr val="000000"/>
                </a:solidFill>
                <a:latin typeface="Manuale"/>
              </a:rPr>
              <a:t>        </a:t>
            </a:r>
            <a:r>
              <a:rPr lang="da-DK" sz="3600" b="0" i="0" u="none" strike="noStrike" dirty="0">
                <a:solidFill>
                  <a:srgbClr val="000000"/>
                </a:solidFill>
                <a:effectLst/>
                <a:latin typeface="Manuale"/>
              </a:rPr>
              <a:t> </a:t>
            </a: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(Gal 6:7)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- ikke en trussel, men </a:t>
            </a:r>
            <a:r>
              <a:rPr lang="da-DK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 løfte</a:t>
            </a:r>
            <a:endParaRPr lang="da-DK" sz="3600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b="1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effectLst/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>
              <a:solidFill>
                <a:srgbClr val="000000"/>
              </a:solidFill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effectLst/>
              </a:rPr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02535989"/>
      </p:ext>
    </p:extLst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D472C92F6C70146A486491616A7E2C7" ma:contentTypeVersion="8" ma:contentTypeDescription="Opret et nyt dokument." ma:contentTypeScope="" ma:versionID="aeea4c38fac38133daccdcbdbfe0f29c">
  <xsd:schema xmlns:xsd="http://www.w3.org/2001/XMLSchema" xmlns:xs="http://www.w3.org/2001/XMLSchema" xmlns:p="http://schemas.microsoft.com/office/2006/metadata/properties" xmlns:ns2="e776e169-77cc-4dbc-a743-367daaac0b2a" targetNamespace="http://schemas.microsoft.com/office/2006/metadata/properties" ma:root="true" ma:fieldsID="67d27a43a22e1f17e834ffca312adbf3" ns2:_="">
    <xsd:import namespace="e776e169-77cc-4dbc-a743-367daaac0b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6e169-77cc-4dbc-a743-367daaac0b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E2EA1B-4D92-44D8-8C5A-FD7B04E640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3D8C28-A849-4186-8B8A-4EECC513EE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76e169-77cc-4dbc-a743-367daaac0b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A6509C-F74E-4555-B762-1914AF3A74F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17024</TotalTime>
  <Words>588</Words>
  <Application>Microsoft Macintosh PowerPoint</Application>
  <PresentationFormat>Widescreen</PresentationFormat>
  <Paragraphs>288</Paragraphs>
  <Slides>15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2" baseType="lpstr">
      <vt:lpstr>Arial</vt:lpstr>
      <vt:lpstr>Calibri</vt:lpstr>
      <vt:lpstr>Manuale</vt:lpstr>
      <vt:lpstr>Merriweather</vt:lpstr>
      <vt:lpstr>Roboto</vt:lpstr>
      <vt:lpstr>Times New Roman</vt:lpstr>
      <vt:lpstr>Paradigm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Martin Tangstad</dc:creator>
  <cp:lastModifiedBy>Jarle Tangstad</cp:lastModifiedBy>
  <cp:revision>40</cp:revision>
  <dcterms:created xsi:type="dcterms:W3CDTF">2020-11-19T13:57:18Z</dcterms:created>
  <dcterms:modified xsi:type="dcterms:W3CDTF">2024-04-05T07:58:33Z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0x0101001D472C92F6C70146A486491616A7E2C7</vt:lpwstr>
  </property>
</Properties>
</file>